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8"/>
  </p:notesMasterIdLst>
  <p:handoutMasterIdLst>
    <p:handoutMasterId r:id="rId59"/>
  </p:handoutMasterIdLst>
  <p:sldIdLst>
    <p:sldId id="327" r:id="rId6"/>
    <p:sldId id="330" r:id="rId7"/>
    <p:sldId id="331" r:id="rId8"/>
    <p:sldId id="332" r:id="rId9"/>
    <p:sldId id="340" r:id="rId10"/>
    <p:sldId id="262" r:id="rId11"/>
    <p:sldId id="299" r:id="rId12"/>
    <p:sldId id="302" r:id="rId13"/>
    <p:sldId id="333" r:id="rId14"/>
    <p:sldId id="264" r:id="rId15"/>
    <p:sldId id="266" r:id="rId16"/>
    <p:sldId id="265" r:id="rId17"/>
    <p:sldId id="276" r:id="rId18"/>
    <p:sldId id="303" r:id="rId19"/>
    <p:sldId id="293" r:id="rId20"/>
    <p:sldId id="277" r:id="rId21"/>
    <p:sldId id="284" r:id="rId22"/>
    <p:sldId id="334" r:id="rId23"/>
    <p:sldId id="335" r:id="rId24"/>
    <p:sldId id="336" r:id="rId25"/>
    <p:sldId id="337" r:id="rId26"/>
    <p:sldId id="338" r:id="rId27"/>
    <p:sldId id="339"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41" r:id="rId51"/>
    <p:sldId id="344" r:id="rId52"/>
    <p:sldId id="275" r:id="rId53"/>
    <p:sldId id="343" r:id="rId54"/>
    <p:sldId id="346" r:id="rId55"/>
    <p:sldId id="342" r:id="rId56"/>
    <p:sldId id="345"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2F60"/>
    <a:srgbClr val="622E60"/>
    <a:srgbClr val="6C3265"/>
    <a:srgbClr val="6A3164"/>
    <a:srgbClr val="4C2857"/>
    <a:srgbClr val="0948CB"/>
    <a:srgbClr val="0B49CB"/>
    <a:srgbClr val="F2F4F8"/>
    <a:srgbClr val="1C7DDB"/>
    <a:srgbClr val="1216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97" autoAdjust="0"/>
    <p:restoredTop sz="96283" autoAdjust="0"/>
  </p:normalViewPr>
  <p:slideViewPr>
    <p:cSldViewPr snapToGrid="0" snapToObjects="1">
      <p:cViewPr varScale="1">
        <p:scale>
          <a:sx n="107" d="100"/>
          <a:sy n="107" d="100"/>
        </p:scale>
        <p:origin x="101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1BBA1D-6877-4770-B84C-1A788E273E22}"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E1CF64F-2C74-422D-A482-94E30BA62A7A}">
      <dgm:prSet/>
      <dgm:spPr/>
      <dgm:t>
        <a:bodyPr/>
        <a:lstStyle/>
        <a:p>
          <a:pPr>
            <a:lnSpc>
              <a:spcPct val="100000"/>
            </a:lnSpc>
          </a:pPr>
          <a:r>
            <a:rPr lang="en-US" dirty="0"/>
            <a:t>Executive Summary</a:t>
          </a:r>
        </a:p>
      </dgm:t>
    </dgm:pt>
    <dgm:pt modelId="{A09813EA-D5B1-4838-A37E-C3723BDE66A7}" type="parTrans" cxnId="{5F3A5301-DD02-4886-AFFF-965BB80615C5}">
      <dgm:prSet/>
      <dgm:spPr/>
      <dgm:t>
        <a:bodyPr/>
        <a:lstStyle/>
        <a:p>
          <a:endParaRPr lang="en-US"/>
        </a:p>
      </dgm:t>
    </dgm:pt>
    <dgm:pt modelId="{C2696EA7-9181-4FC5-9ACC-FE5B5D4CEEB7}" type="sibTrans" cxnId="{5F3A5301-DD02-4886-AFFF-965BB80615C5}">
      <dgm:prSet/>
      <dgm:spPr/>
      <dgm:t>
        <a:bodyPr/>
        <a:lstStyle/>
        <a:p>
          <a:endParaRPr lang="en-US"/>
        </a:p>
      </dgm:t>
    </dgm:pt>
    <dgm:pt modelId="{8978C40D-AE68-4A54-B154-30BB590BB453}">
      <dgm:prSet/>
      <dgm:spPr/>
      <dgm:t>
        <a:bodyPr/>
        <a:lstStyle/>
        <a:p>
          <a:pPr>
            <a:lnSpc>
              <a:spcPct val="100000"/>
            </a:lnSpc>
          </a:pPr>
          <a:r>
            <a:rPr lang="en-US"/>
            <a:t>Introduction</a:t>
          </a:r>
        </a:p>
      </dgm:t>
    </dgm:pt>
    <dgm:pt modelId="{C70BD759-B627-424A-966C-77FD16009D13}" type="parTrans" cxnId="{CF0929B6-77C2-4F02-B842-920CDEF8507B}">
      <dgm:prSet/>
      <dgm:spPr/>
      <dgm:t>
        <a:bodyPr/>
        <a:lstStyle/>
        <a:p>
          <a:endParaRPr lang="en-US"/>
        </a:p>
      </dgm:t>
    </dgm:pt>
    <dgm:pt modelId="{8965A465-4A0D-4327-944A-11599D730CB3}" type="sibTrans" cxnId="{CF0929B6-77C2-4F02-B842-920CDEF8507B}">
      <dgm:prSet/>
      <dgm:spPr/>
      <dgm:t>
        <a:bodyPr/>
        <a:lstStyle/>
        <a:p>
          <a:endParaRPr lang="en-US"/>
        </a:p>
      </dgm:t>
    </dgm:pt>
    <dgm:pt modelId="{D06F456C-194C-4740-B6B1-58085F32C631}">
      <dgm:prSet/>
      <dgm:spPr/>
      <dgm:t>
        <a:bodyPr/>
        <a:lstStyle/>
        <a:p>
          <a:pPr>
            <a:lnSpc>
              <a:spcPct val="100000"/>
            </a:lnSpc>
          </a:pPr>
          <a:r>
            <a:rPr lang="en-US"/>
            <a:t>Methodology</a:t>
          </a:r>
        </a:p>
      </dgm:t>
    </dgm:pt>
    <dgm:pt modelId="{1DE7AD79-24B0-4255-B095-8EDD8169CD57}" type="parTrans" cxnId="{661316C7-70B4-4D24-907A-9327BF1D1588}">
      <dgm:prSet/>
      <dgm:spPr/>
      <dgm:t>
        <a:bodyPr/>
        <a:lstStyle/>
        <a:p>
          <a:endParaRPr lang="en-US"/>
        </a:p>
      </dgm:t>
    </dgm:pt>
    <dgm:pt modelId="{EE1FFF1A-7202-419C-817D-DC031FB90A50}" type="sibTrans" cxnId="{661316C7-70B4-4D24-907A-9327BF1D1588}">
      <dgm:prSet/>
      <dgm:spPr/>
      <dgm:t>
        <a:bodyPr/>
        <a:lstStyle/>
        <a:p>
          <a:endParaRPr lang="en-US"/>
        </a:p>
      </dgm:t>
    </dgm:pt>
    <dgm:pt modelId="{F76F3E5D-ED43-4106-8B5F-044B70B4D5CD}">
      <dgm:prSet/>
      <dgm:spPr/>
      <dgm:t>
        <a:bodyPr/>
        <a:lstStyle/>
        <a:p>
          <a:pPr>
            <a:lnSpc>
              <a:spcPct val="100000"/>
            </a:lnSpc>
          </a:pPr>
          <a:r>
            <a:rPr lang="en-US"/>
            <a:t>Results</a:t>
          </a:r>
        </a:p>
      </dgm:t>
    </dgm:pt>
    <dgm:pt modelId="{52B1B931-554F-4D60-A595-E79AA377C1F4}" type="parTrans" cxnId="{5475200D-7A33-471D-9D73-9E5E34281102}">
      <dgm:prSet/>
      <dgm:spPr/>
      <dgm:t>
        <a:bodyPr/>
        <a:lstStyle/>
        <a:p>
          <a:endParaRPr lang="en-US"/>
        </a:p>
      </dgm:t>
    </dgm:pt>
    <dgm:pt modelId="{E987A88B-A762-4B1C-940B-44B690A4396D}" type="sibTrans" cxnId="{5475200D-7A33-471D-9D73-9E5E34281102}">
      <dgm:prSet/>
      <dgm:spPr/>
      <dgm:t>
        <a:bodyPr/>
        <a:lstStyle/>
        <a:p>
          <a:endParaRPr lang="en-US"/>
        </a:p>
      </dgm:t>
    </dgm:pt>
    <dgm:pt modelId="{3E98818D-C272-4C13-8254-D6A386A522D7}">
      <dgm:prSet/>
      <dgm:spPr/>
      <dgm:t>
        <a:bodyPr/>
        <a:lstStyle/>
        <a:p>
          <a:pPr>
            <a:lnSpc>
              <a:spcPct val="100000"/>
            </a:lnSpc>
          </a:pPr>
          <a:r>
            <a:rPr lang="en-US" dirty="0"/>
            <a:t>Conclusion</a:t>
          </a:r>
        </a:p>
      </dgm:t>
    </dgm:pt>
    <dgm:pt modelId="{E375318B-C052-4867-8F23-9B44F5D72410}" type="parTrans" cxnId="{B2E89FAD-AF64-4868-8F95-B22CCA42430B}">
      <dgm:prSet/>
      <dgm:spPr/>
      <dgm:t>
        <a:bodyPr/>
        <a:lstStyle/>
        <a:p>
          <a:endParaRPr lang="en-US"/>
        </a:p>
      </dgm:t>
    </dgm:pt>
    <dgm:pt modelId="{72698E8B-1D2E-4738-8C7B-6D0C46A9F101}" type="sibTrans" cxnId="{B2E89FAD-AF64-4868-8F95-B22CCA42430B}">
      <dgm:prSet/>
      <dgm:spPr/>
      <dgm:t>
        <a:bodyPr/>
        <a:lstStyle/>
        <a:p>
          <a:endParaRPr lang="en-US"/>
        </a:p>
      </dgm:t>
    </dgm:pt>
    <dgm:pt modelId="{911C60A6-703C-41AD-8CC0-22AB0002FCFE}">
      <dgm:prSet/>
      <dgm:spPr/>
      <dgm:t>
        <a:bodyPr/>
        <a:lstStyle/>
        <a:p>
          <a:pPr>
            <a:lnSpc>
              <a:spcPct val="100000"/>
            </a:lnSpc>
          </a:pPr>
          <a:r>
            <a:rPr lang="en-US"/>
            <a:t>Appendix</a:t>
          </a:r>
        </a:p>
      </dgm:t>
    </dgm:pt>
    <dgm:pt modelId="{4D900B46-FCC2-4BEA-B869-0217DFC3D22F}" type="parTrans" cxnId="{C4DACE16-815C-4725-B4E5-1E587A6F4041}">
      <dgm:prSet/>
      <dgm:spPr/>
      <dgm:t>
        <a:bodyPr/>
        <a:lstStyle/>
        <a:p>
          <a:endParaRPr lang="en-US"/>
        </a:p>
      </dgm:t>
    </dgm:pt>
    <dgm:pt modelId="{FEE2527B-0E76-4A36-92B4-7E0F701D8498}" type="sibTrans" cxnId="{C4DACE16-815C-4725-B4E5-1E587A6F4041}">
      <dgm:prSet/>
      <dgm:spPr/>
      <dgm:t>
        <a:bodyPr/>
        <a:lstStyle/>
        <a:p>
          <a:endParaRPr lang="en-US"/>
        </a:p>
      </dgm:t>
    </dgm:pt>
    <dgm:pt modelId="{865A3837-36BE-4AB8-898A-3ECDF4F60097}" type="pres">
      <dgm:prSet presAssocID="{641BBA1D-6877-4770-B84C-1A788E273E22}" presName="root" presStyleCnt="0">
        <dgm:presLayoutVars>
          <dgm:dir/>
          <dgm:resizeHandles val="exact"/>
        </dgm:presLayoutVars>
      </dgm:prSet>
      <dgm:spPr/>
    </dgm:pt>
    <dgm:pt modelId="{B691A804-3A81-4D56-AAAA-E8D7F5DFAC72}" type="pres">
      <dgm:prSet presAssocID="{FE1CF64F-2C74-422D-A482-94E30BA62A7A}" presName="compNode" presStyleCnt="0"/>
      <dgm:spPr/>
    </dgm:pt>
    <dgm:pt modelId="{1FF01FC5-1F99-4B77-BB48-AE54EB1D7281}" type="pres">
      <dgm:prSet presAssocID="{FE1CF64F-2C74-422D-A482-94E30BA62A7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mplementar"/>
        </a:ext>
      </dgm:extLst>
    </dgm:pt>
    <dgm:pt modelId="{A914EF90-40C8-4B80-9798-8A20C2E073EE}" type="pres">
      <dgm:prSet presAssocID="{FE1CF64F-2C74-422D-A482-94E30BA62A7A}" presName="spaceRect" presStyleCnt="0"/>
      <dgm:spPr/>
    </dgm:pt>
    <dgm:pt modelId="{BFE6D4D1-EF89-47D7-9C2C-324293BAE9A2}" type="pres">
      <dgm:prSet presAssocID="{FE1CF64F-2C74-422D-A482-94E30BA62A7A}" presName="textRect" presStyleLbl="revTx" presStyleIdx="0" presStyleCnt="6">
        <dgm:presLayoutVars>
          <dgm:chMax val="1"/>
          <dgm:chPref val="1"/>
        </dgm:presLayoutVars>
      </dgm:prSet>
      <dgm:spPr/>
    </dgm:pt>
    <dgm:pt modelId="{F0FE3949-7636-4E3C-8C2B-F15A2FA6B5CF}" type="pres">
      <dgm:prSet presAssocID="{C2696EA7-9181-4FC5-9ACC-FE5B5D4CEEB7}" presName="sibTrans" presStyleCnt="0"/>
      <dgm:spPr/>
    </dgm:pt>
    <dgm:pt modelId="{B1C4113E-444D-4033-A73B-A199C866728C}" type="pres">
      <dgm:prSet presAssocID="{8978C40D-AE68-4A54-B154-30BB590BB453}" presName="compNode" presStyleCnt="0"/>
      <dgm:spPr/>
    </dgm:pt>
    <dgm:pt modelId="{36FD4478-52C3-40C1-8F81-7B896B12EF0C}" type="pres">
      <dgm:prSet presAssocID="{8978C40D-AE68-4A54-B154-30BB590BB45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o"/>
        </a:ext>
      </dgm:extLst>
    </dgm:pt>
    <dgm:pt modelId="{442BA048-41FC-4A8B-829B-F48E50B1E252}" type="pres">
      <dgm:prSet presAssocID="{8978C40D-AE68-4A54-B154-30BB590BB453}" presName="spaceRect" presStyleCnt="0"/>
      <dgm:spPr/>
    </dgm:pt>
    <dgm:pt modelId="{1F79B99C-1360-4FE7-BCD5-B83810632782}" type="pres">
      <dgm:prSet presAssocID="{8978C40D-AE68-4A54-B154-30BB590BB453}" presName="textRect" presStyleLbl="revTx" presStyleIdx="1" presStyleCnt="6">
        <dgm:presLayoutVars>
          <dgm:chMax val="1"/>
          <dgm:chPref val="1"/>
        </dgm:presLayoutVars>
      </dgm:prSet>
      <dgm:spPr/>
    </dgm:pt>
    <dgm:pt modelId="{FF700410-1877-4C05-BBF8-95B0831CDA23}" type="pres">
      <dgm:prSet presAssocID="{8965A465-4A0D-4327-944A-11599D730CB3}" presName="sibTrans" presStyleCnt="0"/>
      <dgm:spPr/>
    </dgm:pt>
    <dgm:pt modelId="{D6319FB5-091E-49CB-B85E-D88E76865C93}" type="pres">
      <dgm:prSet presAssocID="{D06F456C-194C-4740-B6B1-58085F32C631}" presName="compNode" presStyleCnt="0"/>
      <dgm:spPr/>
    </dgm:pt>
    <dgm:pt modelId="{F0EB815F-5D83-4B71-AD74-526B48544199}" type="pres">
      <dgm:prSet presAssocID="{D06F456C-194C-4740-B6B1-58085F32C63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nscripción abierta"/>
        </a:ext>
      </dgm:extLst>
    </dgm:pt>
    <dgm:pt modelId="{A71084F5-829D-4EC3-B384-CDB3ACB1EE29}" type="pres">
      <dgm:prSet presAssocID="{D06F456C-194C-4740-B6B1-58085F32C631}" presName="spaceRect" presStyleCnt="0"/>
      <dgm:spPr/>
    </dgm:pt>
    <dgm:pt modelId="{F21E66F5-593E-4790-9F44-30ACD5FE69C3}" type="pres">
      <dgm:prSet presAssocID="{D06F456C-194C-4740-B6B1-58085F32C631}" presName="textRect" presStyleLbl="revTx" presStyleIdx="2" presStyleCnt="6">
        <dgm:presLayoutVars>
          <dgm:chMax val="1"/>
          <dgm:chPref val="1"/>
        </dgm:presLayoutVars>
      </dgm:prSet>
      <dgm:spPr/>
    </dgm:pt>
    <dgm:pt modelId="{2A1E46A0-6116-45A8-88EF-649AF2324CC5}" type="pres">
      <dgm:prSet presAssocID="{EE1FFF1A-7202-419C-817D-DC031FB90A50}" presName="sibTrans" presStyleCnt="0"/>
      <dgm:spPr/>
    </dgm:pt>
    <dgm:pt modelId="{49A5033C-FF8B-4AC5-8DD9-3E1D0E3E4B60}" type="pres">
      <dgm:prSet presAssocID="{F76F3E5D-ED43-4106-8B5F-044B70B4D5CD}" presName="compNode" presStyleCnt="0"/>
      <dgm:spPr/>
    </dgm:pt>
    <dgm:pt modelId="{0CCD896D-54CC-4DD2-8985-52EDB2B642D9}" type="pres">
      <dgm:prSet presAssocID="{F76F3E5D-ED43-4106-8B5F-044B70B4D5C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uestionario"/>
        </a:ext>
      </dgm:extLst>
    </dgm:pt>
    <dgm:pt modelId="{2C6AD179-87CD-4E08-A40B-849A51E59B0E}" type="pres">
      <dgm:prSet presAssocID="{F76F3E5D-ED43-4106-8B5F-044B70B4D5CD}" presName="spaceRect" presStyleCnt="0"/>
      <dgm:spPr/>
    </dgm:pt>
    <dgm:pt modelId="{432055FC-2E75-4C79-AADC-46F552970FEB}" type="pres">
      <dgm:prSet presAssocID="{F76F3E5D-ED43-4106-8B5F-044B70B4D5CD}" presName="textRect" presStyleLbl="revTx" presStyleIdx="3" presStyleCnt="6">
        <dgm:presLayoutVars>
          <dgm:chMax val="1"/>
          <dgm:chPref val="1"/>
        </dgm:presLayoutVars>
      </dgm:prSet>
      <dgm:spPr/>
    </dgm:pt>
    <dgm:pt modelId="{8DF9B5E8-C1C1-4140-8FC4-4B10AD446E90}" type="pres">
      <dgm:prSet presAssocID="{E987A88B-A762-4B1C-940B-44B690A4396D}" presName="sibTrans" presStyleCnt="0"/>
      <dgm:spPr/>
    </dgm:pt>
    <dgm:pt modelId="{EFF2C570-8F53-4BF8-A926-D78A76929965}" type="pres">
      <dgm:prSet presAssocID="{3E98818D-C272-4C13-8254-D6A386A522D7}" presName="compNode" presStyleCnt="0"/>
      <dgm:spPr/>
    </dgm:pt>
    <dgm:pt modelId="{76021867-F9EB-454A-9728-1EF45D3E1FF3}" type="pres">
      <dgm:prSet presAssocID="{3E98818D-C272-4C13-8254-D6A386A522D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ujo"/>
        </a:ext>
      </dgm:extLst>
    </dgm:pt>
    <dgm:pt modelId="{FD0A64F1-8292-4FF8-AB74-2727FCB456C7}" type="pres">
      <dgm:prSet presAssocID="{3E98818D-C272-4C13-8254-D6A386A522D7}" presName="spaceRect" presStyleCnt="0"/>
      <dgm:spPr/>
    </dgm:pt>
    <dgm:pt modelId="{770DD6EB-9186-4466-9C98-2E1A45F26D55}" type="pres">
      <dgm:prSet presAssocID="{3E98818D-C272-4C13-8254-D6A386A522D7}" presName="textRect" presStyleLbl="revTx" presStyleIdx="4" presStyleCnt="6">
        <dgm:presLayoutVars>
          <dgm:chMax val="1"/>
          <dgm:chPref val="1"/>
        </dgm:presLayoutVars>
      </dgm:prSet>
      <dgm:spPr/>
    </dgm:pt>
    <dgm:pt modelId="{EFC69223-1759-4D5C-9FE7-5FB3FEAD2834}" type="pres">
      <dgm:prSet presAssocID="{72698E8B-1D2E-4738-8C7B-6D0C46A9F101}" presName="sibTrans" presStyleCnt="0"/>
      <dgm:spPr/>
    </dgm:pt>
    <dgm:pt modelId="{FDB65ADB-434C-4FF8-9F3D-AB5A398214B5}" type="pres">
      <dgm:prSet presAssocID="{911C60A6-703C-41AD-8CC0-22AB0002FCFE}" presName="compNode" presStyleCnt="0"/>
      <dgm:spPr/>
    </dgm:pt>
    <dgm:pt modelId="{C50639CF-F81D-41E9-A368-D41E47652318}" type="pres">
      <dgm:prSet presAssocID="{911C60A6-703C-41AD-8CC0-22AB0002FCF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sta con viñetas"/>
        </a:ext>
      </dgm:extLst>
    </dgm:pt>
    <dgm:pt modelId="{2AF7EE39-EF43-4750-8FB9-05CD99238F29}" type="pres">
      <dgm:prSet presAssocID="{911C60A6-703C-41AD-8CC0-22AB0002FCFE}" presName="spaceRect" presStyleCnt="0"/>
      <dgm:spPr/>
    </dgm:pt>
    <dgm:pt modelId="{E193D022-C854-4E25-8DDB-CA527704D763}" type="pres">
      <dgm:prSet presAssocID="{911C60A6-703C-41AD-8CC0-22AB0002FCFE}" presName="textRect" presStyleLbl="revTx" presStyleIdx="5" presStyleCnt="6">
        <dgm:presLayoutVars>
          <dgm:chMax val="1"/>
          <dgm:chPref val="1"/>
        </dgm:presLayoutVars>
      </dgm:prSet>
      <dgm:spPr/>
    </dgm:pt>
  </dgm:ptLst>
  <dgm:cxnLst>
    <dgm:cxn modelId="{F3F74301-63A6-4501-BDCE-E3A6F97C93E5}" type="presOf" srcId="{641BBA1D-6877-4770-B84C-1A788E273E22}" destId="{865A3837-36BE-4AB8-898A-3ECDF4F60097}" srcOrd="0" destOrd="0" presId="urn:microsoft.com/office/officeart/2018/2/layout/IconLabelList"/>
    <dgm:cxn modelId="{5F3A5301-DD02-4886-AFFF-965BB80615C5}" srcId="{641BBA1D-6877-4770-B84C-1A788E273E22}" destId="{FE1CF64F-2C74-422D-A482-94E30BA62A7A}" srcOrd="0" destOrd="0" parTransId="{A09813EA-D5B1-4838-A37E-C3723BDE66A7}" sibTransId="{C2696EA7-9181-4FC5-9ACC-FE5B5D4CEEB7}"/>
    <dgm:cxn modelId="{BD9E2005-0EDE-4D1D-A044-8224A4085503}" type="presOf" srcId="{3E98818D-C272-4C13-8254-D6A386A522D7}" destId="{770DD6EB-9186-4466-9C98-2E1A45F26D55}" srcOrd="0" destOrd="0" presId="urn:microsoft.com/office/officeart/2018/2/layout/IconLabelList"/>
    <dgm:cxn modelId="{5475200D-7A33-471D-9D73-9E5E34281102}" srcId="{641BBA1D-6877-4770-B84C-1A788E273E22}" destId="{F76F3E5D-ED43-4106-8B5F-044B70B4D5CD}" srcOrd="3" destOrd="0" parTransId="{52B1B931-554F-4D60-A595-E79AA377C1F4}" sibTransId="{E987A88B-A762-4B1C-940B-44B690A4396D}"/>
    <dgm:cxn modelId="{C4DACE16-815C-4725-B4E5-1E587A6F4041}" srcId="{641BBA1D-6877-4770-B84C-1A788E273E22}" destId="{911C60A6-703C-41AD-8CC0-22AB0002FCFE}" srcOrd="5" destOrd="0" parTransId="{4D900B46-FCC2-4BEA-B869-0217DFC3D22F}" sibTransId="{FEE2527B-0E76-4A36-92B4-7E0F701D8498}"/>
    <dgm:cxn modelId="{DDCEC318-58D0-4DA8-B462-9453AC91C87F}" type="presOf" srcId="{F76F3E5D-ED43-4106-8B5F-044B70B4D5CD}" destId="{432055FC-2E75-4C79-AADC-46F552970FEB}" srcOrd="0" destOrd="0" presId="urn:microsoft.com/office/officeart/2018/2/layout/IconLabelList"/>
    <dgm:cxn modelId="{637DA744-954B-4F8B-86BD-53557AA26B75}" type="presOf" srcId="{D06F456C-194C-4740-B6B1-58085F32C631}" destId="{F21E66F5-593E-4790-9F44-30ACD5FE69C3}" srcOrd="0" destOrd="0" presId="urn:microsoft.com/office/officeart/2018/2/layout/IconLabelList"/>
    <dgm:cxn modelId="{486BFD75-B7A8-4902-80A4-A7FA07B03E1A}" type="presOf" srcId="{8978C40D-AE68-4A54-B154-30BB590BB453}" destId="{1F79B99C-1360-4FE7-BCD5-B83810632782}" srcOrd="0" destOrd="0" presId="urn:microsoft.com/office/officeart/2018/2/layout/IconLabelList"/>
    <dgm:cxn modelId="{6E0DDA59-3DE6-4BDD-8F4B-3430674C7BEA}" type="presOf" srcId="{FE1CF64F-2C74-422D-A482-94E30BA62A7A}" destId="{BFE6D4D1-EF89-47D7-9C2C-324293BAE9A2}" srcOrd="0" destOrd="0" presId="urn:microsoft.com/office/officeart/2018/2/layout/IconLabelList"/>
    <dgm:cxn modelId="{B2E89FAD-AF64-4868-8F95-B22CCA42430B}" srcId="{641BBA1D-6877-4770-B84C-1A788E273E22}" destId="{3E98818D-C272-4C13-8254-D6A386A522D7}" srcOrd="4" destOrd="0" parTransId="{E375318B-C052-4867-8F23-9B44F5D72410}" sibTransId="{72698E8B-1D2E-4738-8C7B-6D0C46A9F101}"/>
    <dgm:cxn modelId="{10E6EEB4-E052-4EA5-80AF-5335929F83ED}" type="presOf" srcId="{911C60A6-703C-41AD-8CC0-22AB0002FCFE}" destId="{E193D022-C854-4E25-8DDB-CA527704D763}" srcOrd="0" destOrd="0" presId="urn:microsoft.com/office/officeart/2018/2/layout/IconLabelList"/>
    <dgm:cxn modelId="{CF0929B6-77C2-4F02-B842-920CDEF8507B}" srcId="{641BBA1D-6877-4770-B84C-1A788E273E22}" destId="{8978C40D-AE68-4A54-B154-30BB590BB453}" srcOrd="1" destOrd="0" parTransId="{C70BD759-B627-424A-966C-77FD16009D13}" sibTransId="{8965A465-4A0D-4327-944A-11599D730CB3}"/>
    <dgm:cxn modelId="{661316C7-70B4-4D24-907A-9327BF1D1588}" srcId="{641BBA1D-6877-4770-B84C-1A788E273E22}" destId="{D06F456C-194C-4740-B6B1-58085F32C631}" srcOrd="2" destOrd="0" parTransId="{1DE7AD79-24B0-4255-B095-8EDD8169CD57}" sibTransId="{EE1FFF1A-7202-419C-817D-DC031FB90A50}"/>
    <dgm:cxn modelId="{F0868B00-0150-483F-B47D-DA24D5B8AADF}" type="presParOf" srcId="{865A3837-36BE-4AB8-898A-3ECDF4F60097}" destId="{B691A804-3A81-4D56-AAAA-E8D7F5DFAC72}" srcOrd="0" destOrd="0" presId="urn:microsoft.com/office/officeart/2018/2/layout/IconLabelList"/>
    <dgm:cxn modelId="{E5324C09-69AA-490C-954C-280777AB78E6}" type="presParOf" srcId="{B691A804-3A81-4D56-AAAA-E8D7F5DFAC72}" destId="{1FF01FC5-1F99-4B77-BB48-AE54EB1D7281}" srcOrd="0" destOrd="0" presId="urn:microsoft.com/office/officeart/2018/2/layout/IconLabelList"/>
    <dgm:cxn modelId="{045F9B17-89B1-4966-BE3E-01CE76449020}" type="presParOf" srcId="{B691A804-3A81-4D56-AAAA-E8D7F5DFAC72}" destId="{A914EF90-40C8-4B80-9798-8A20C2E073EE}" srcOrd="1" destOrd="0" presId="urn:microsoft.com/office/officeart/2018/2/layout/IconLabelList"/>
    <dgm:cxn modelId="{A8494521-6785-4E96-8206-03E00E171E3A}" type="presParOf" srcId="{B691A804-3A81-4D56-AAAA-E8D7F5DFAC72}" destId="{BFE6D4D1-EF89-47D7-9C2C-324293BAE9A2}" srcOrd="2" destOrd="0" presId="urn:microsoft.com/office/officeart/2018/2/layout/IconLabelList"/>
    <dgm:cxn modelId="{93B89186-C3EA-4617-8F1C-DB74352467FC}" type="presParOf" srcId="{865A3837-36BE-4AB8-898A-3ECDF4F60097}" destId="{F0FE3949-7636-4E3C-8C2B-F15A2FA6B5CF}" srcOrd="1" destOrd="0" presId="urn:microsoft.com/office/officeart/2018/2/layout/IconLabelList"/>
    <dgm:cxn modelId="{A39B5A1C-F644-4A62-95E1-8FF7C10B4DBC}" type="presParOf" srcId="{865A3837-36BE-4AB8-898A-3ECDF4F60097}" destId="{B1C4113E-444D-4033-A73B-A199C866728C}" srcOrd="2" destOrd="0" presId="urn:microsoft.com/office/officeart/2018/2/layout/IconLabelList"/>
    <dgm:cxn modelId="{9E015FBF-57EA-4FE2-A00E-1A6D82A21EE2}" type="presParOf" srcId="{B1C4113E-444D-4033-A73B-A199C866728C}" destId="{36FD4478-52C3-40C1-8F81-7B896B12EF0C}" srcOrd="0" destOrd="0" presId="urn:microsoft.com/office/officeart/2018/2/layout/IconLabelList"/>
    <dgm:cxn modelId="{43CC16DC-D4AC-434F-8716-CA5A15E32CA8}" type="presParOf" srcId="{B1C4113E-444D-4033-A73B-A199C866728C}" destId="{442BA048-41FC-4A8B-829B-F48E50B1E252}" srcOrd="1" destOrd="0" presId="urn:microsoft.com/office/officeart/2018/2/layout/IconLabelList"/>
    <dgm:cxn modelId="{085DBA0F-C2BD-483A-8407-FE534561E320}" type="presParOf" srcId="{B1C4113E-444D-4033-A73B-A199C866728C}" destId="{1F79B99C-1360-4FE7-BCD5-B83810632782}" srcOrd="2" destOrd="0" presId="urn:microsoft.com/office/officeart/2018/2/layout/IconLabelList"/>
    <dgm:cxn modelId="{FD2DE53D-59C7-4D37-8B1D-69EEDFC9EB60}" type="presParOf" srcId="{865A3837-36BE-4AB8-898A-3ECDF4F60097}" destId="{FF700410-1877-4C05-BBF8-95B0831CDA23}" srcOrd="3" destOrd="0" presId="urn:microsoft.com/office/officeart/2018/2/layout/IconLabelList"/>
    <dgm:cxn modelId="{84F9AB72-1D70-4752-9935-A3E50283DEEF}" type="presParOf" srcId="{865A3837-36BE-4AB8-898A-3ECDF4F60097}" destId="{D6319FB5-091E-49CB-B85E-D88E76865C93}" srcOrd="4" destOrd="0" presId="urn:microsoft.com/office/officeart/2018/2/layout/IconLabelList"/>
    <dgm:cxn modelId="{35C89A25-CD05-4C57-8AB3-F58195808FDE}" type="presParOf" srcId="{D6319FB5-091E-49CB-B85E-D88E76865C93}" destId="{F0EB815F-5D83-4B71-AD74-526B48544199}" srcOrd="0" destOrd="0" presId="urn:microsoft.com/office/officeart/2018/2/layout/IconLabelList"/>
    <dgm:cxn modelId="{9AFE1691-836B-492D-8D61-5FD332A1424F}" type="presParOf" srcId="{D6319FB5-091E-49CB-B85E-D88E76865C93}" destId="{A71084F5-829D-4EC3-B384-CDB3ACB1EE29}" srcOrd="1" destOrd="0" presId="urn:microsoft.com/office/officeart/2018/2/layout/IconLabelList"/>
    <dgm:cxn modelId="{F641D771-C581-48C2-9136-A4560B604AC3}" type="presParOf" srcId="{D6319FB5-091E-49CB-B85E-D88E76865C93}" destId="{F21E66F5-593E-4790-9F44-30ACD5FE69C3}" srcOrd="2" destOrd="0" presId="urn:microsoft.com/office/officeart/2018/2/layout/IconLabelList"/>
    <dgm:cxn modelId="{476C242F-2A06-404E-8CEC-385FDD4DC6D4}" type="presParOf" srcId="{865A3837-36BE-4AB8-898A-3ECDF4F60097}" destId="{2A1E46A0-6116-45A8-88EF-649AF2324CC5}" srcOrd="5" destOrd="0" presId="urn:microsoft.com/office/officeart/2018/2/layout/IconLabelList"/>
    <dgm:cxn modelId="{13684DE7-D73F-490C-97B6-5E34B88C8511}" type="presParOf" srcId="{865A3837-36BE-4AB8-898A-3ECDF4F60097}" destId="{49A5033C-FF8B-4AC5-8DD9-3E1D0E3E4B60}" srcOrd="6" destOrd="0" presId="urn:microsoft.com/office/officeart/2018/2/layout/IconLabelList"/>
    <dgm:cxn modelId="{C6209E91-ED2F-4037-AC8A-0F32B8F113EA}" type="presParOf" srcId="{49A5033C-FF8B-4AC5-8DD9-3E1D0E3E4B60}" destId="{0CCD896D-54CC-4DD2-8985-52EDB2B642D9}" srcOrd="0" destOrd="0" presId="urn:microsoft.com/office/officeart/2018/2/layout/IconLabelList"/>
    <dgm:cxn modelId="{09FD42A4-1240-4FD8-B807-D51F8E13CCE0}" type="presParOf" srcId="{49A5033C-FF8B-4AC5-8DD9-3E1D0E3E4B60}" destId="{2C6AD179-87CD-4E08-A40B-849A51E59B0E}" srcOrd="1" destOrd="0" presId="urn:microsoft.com/office/officeart/2018/2/layout/IconLabelList"/>
    <dgm:cxn modelId="{6DA22668-EFAF-4B74-B655-3294B76FC7C7}" type="presParOf" srcId="{49A5033C-FF8B-4AC5-8DD9-3E1D0E3E4B60}" destId="{432055FC-2E75-4C79-AADC-46F552970FEB}" srcOrd="2" destOrd="0" presId="urn:microsoft.com/office/officeart/2018/2/layout/IconLabelList"/>
    <dgm:cxn modelId="{65072BC8-A209-418D-BA3A-4737C60D7A18}" type="presParOf" srcId="{865A3837-36BE-4AB8-898A-3ECDF4F60097}" destId="{8DF9B5E8-C1C1-4140-8FC4-4B10AD446E90}" srcOrd="7" destOrd="0" presId="urn:microsoft.com/office/officeart/2018/2/layout/IconLabelList"/>
    <dgm:cxn modelId="{D1E87290-857B-40C8-A8A6-7FC2273F9248}" type="presParOf" srcId="{865A3837-36BE-4AB8-898A-3ECDF4F60097}" destId="{EFF2C570-8F53-4BF8-A926-D78A76929965}" srcOrd="8" destOrd="0" presId="urn:microsoft.com/office/officeart/2018/2/layout/IconLabelList"/>
    <dgm:cxn modelId="{5868FF92-1FA5-4303-9588-63C2DC6D88F6}" type="presParOf" srcId="{EFF2C570-8F53-4BF8-A926-D78A76929965}" destId="{76021867-F9EB-454A-9728-1EF45D3E1FF3}" srcOrd="0" destOrd="0" presId="urn:microsoft.com/office/officeart/2018/2/layout/IconLabelList"/>
    <dgm:cxn modelId="{328A2E83-786B-49EF-9E2E-1EC0872D4DC1}" type="presParOf" srcId="{EFF2C570-8F53-4BF8-A926-D78A76929965}" destId="{FD0A64F1-8292-4FF8-AB74-2727FCB456C7}" srcOrd="1" destOrd="0" presId="urn:microsoft.com/office/officeart/2018/2/layout/IconLabelList"/>
    <dgm:cxn modelId="{D39350F4-050E-40CC-8301-0E57F1249B9D}" type="presParOf" srcId="{EFF2C570-8F53-4BF8-A926-D78A76929965}" destId="{770DD6EB-9186-4466-9C98-2E1A45F26D55}" srcOrd="2" destOrd="0" presId="urn:microsoft.com/office/officeart/2018/2/layout/IconLabelList"/>
    <dgm:cxn modelId="{5509F6F0-B1BA-40C2-9CC3-8B214BFA4A50}" type="presParOf" srcId="{865A3837-36BE-4AB8-898A-3ECDF4F60097}" destId="{EFC69223-1759-4D5C-9FE7-5FB3FEAD2834}" srcOrd="9" destOrd="0" presId="urn:microsoft.com/office/officeart/2018/2/layout/IconLabelList"/>
    <dgm:cxn modelId="{5E25F9AD-4091-4C77-B137-E8D40D7F8150}" type="presParOf" srcId="{865A3837-36BE-4AB8-898A-3ECDF4F60097}" destId="{FDB65ADB-434C-4FF8-9F3D-AB5A398214B5}" srcOrd="10" destOrd="0" presId="urn:microsoft.com/office/officeart/2018/2/layout/IconLabelList"/>
    <dgm:cxn modelId="{5752640A-67E7-4A98-B16D-51033D7BD633}" type="presParOf" srcId="{FDB65ADB-434C-4FF8-9F3D-AB5A398214B5}" destId="{C50639CF-F81D-41E9-A368-D41E47652318}" srcOrd="0" destOrd="0" presId="urn:microsoft.com/office/officeart/2018/2/layout/IconLabelList"/>
    <dgm:cxn modelId="{E4C818E3-1B15-4121-BC50-F61B18084179}" type="presParOf" srcId="{FDB65ADB-434C-4FF8-9F3D-AB5A398214B5}" destId="{2AF7EE39-EF43-4750-8FB9-05CD99238F29}" srcOrd="1" destOrd="0" presId="urn:microsoft.com/office/officeart/2018/2/layout/IconLabelList"/>
    <dgm:cxn modelId="{294EEF10-74A2-498A-8133-5C12A7BD79F2}" type="presParOf" srcId="{FDB65ADB-434C-4FF8-9F3D-AB5A398214B5}" destId="{E193D022-C854-4E25-8DDB-CA527704D763}"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E1FABE-A38A-44A0-842E-51206E80324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548A682-E95A-4A4C-A42A-46DA9615B500}">
      <dgm:prSet/>
      <dgm:spPr/>
      <dgm:t>
        <a:bodyPr/>
        <a:lstStyle/>
        <a:p>
          <a:pPr>
            <a:defRPr cap="all"/>
          </a:pPr>
          <a:r>
            <a:rPr lang="en-US" dirty="0">
              <a:latin typeface="Abadi" panose="020B0604020104020204" pitchFamily="34" charset="0"/>
            </a:rPr>
            <a:t>Exploratory data analysis results</a:t>
          </a:r>
        </a:p>
      </dgm:t>
    </dgm:pt>
    <dgm:pt modelId="{8D5A97AF-E8BD-46F0-A98C-1E525642261D}" type="parTrans" cxnId="{8FA8C2C1-7AB1-40DA-A389-07D8DABF2DF6}">
      <dgm:prSet/>
      <dgm:spPr/>
      <dgm:t>
        <a:bodyPr/>
        <a:lstStyle/>
        <a:p>
          <a:endParaRPr lang="en-US"/>
        </a:p>
      </dgm:t>
    </dgm:pt>
    <dgm:pt modelId="{BAFA758E-AA19-4F1C-9247-67FB3D698569}" type="sibTrans" cxnId="{8FA8C2C1-7AB1-40DA-A389-07D8DABF2DF6}">
      <dgm:prSet/>
      <dgm:spPr/>
      <dgm:t>
        <a:bodyPr/>
        <a:lstStyle/>
        <a:p>
          <a:endParaRPr lang="en-US"/>
        </a:p>
      </dgm:t>
    </dgm:pt>
    <dgm:pt modelId="{F6826C1D-135D-4838-B4C8-FBC610D12F4A}">
      <dgm:prSet custT="1"/>
      <dgm:spPr/>
      <dgm:t>
        <a:bodyPr/>
        <a:lstStyle/>
        <a:p>
          <a:pPr>
            <a:defRPr cap="all"/>
          </a:pPr>
          <a:r>
            <a:rPr lang="en-US" sz="1700" kern="1200" cap="all" dirty="0">
              <a:solidFill>
                <a:prstClr val="black">
                  <a:hueOff val="0"/>
                  <a:satOff val="0"/>
                  <a:lumOff val="0"/>
                  <a:alphaOff val="0"/>
                </a:prstClr>
              </a:solidFill>
              <a:latin typeface="Abadi" panose="020B0604020104020204" pitchFamily="34" charset="0"/>
              <a:ea typeface="+mn-ea"/>
              <a:cs typeface="+mn-cs"/>
            </a:rPr>
            <a:t>Interactive analytics demo in screenshots</a:t>
          </a:r>
        </a:p>
      </dgm:t>
    </dgm:pt>
    <dgm:pt modelId="{B85E6885-E1DF-4EF6-8366-480EFA981CA4}" type="parTrans" cxnId="{E135C6D3-7ADF-48F8-BA94-9F2DEDA7EC97}">
      <dgm:prSet/>
      <dgm:spPr/>
      <dgm:t>
        <a:bodyPr/>
        <a:lstStyle/>
        <a:p>
          <a:endParaRPr lang="en-US"/>
        </a:p>
      </dgm:t>
    </dgm:pt>
    <dgm:pt modelId="{53117CF8-D799-4CBF-85D6-BA6FF0C00C98}" type="sibTrans" cxnId="{E135C6D3-7ADF-48F8-BA94-9F2DEDA7EC97}">
      <dgm:prSet/>
      <dgm:spPr/>
      <dgm:t>
        <a:bodyPr/>
        <a:lstStyle/>
        <a:p>
          <a:endParaRPr lang="en-US"/>
        </a:p>
      </dgm:t>
    </dgm:pt>
    <dgm:pt modelId="{90477E64-EF51-446C-9CAA-0F0EDB20F2A1}">
      <dgm:prSet custT="1"/>
      <dgm:spPr/>
      <dgm:t>
        <a:bodyPr/>
        <a:lstStyle/>
        <a:p>
          <a:pPr marL="0" lvl="0" indent="0" algn="ctr" defTabSz="755650">
            <a:lnSpc>
              <a:spcPct val="90000"/>
            </a:lnSpc>
            <a:spcBef>
              <a:spcPct val="0"/>
            </a:spcBef>
            <a:spcAft>
              <a:spcPct val="35000"/>
            </a:spcAft>
            <a:buNone/>
            <a:defRPr cap="all"/>
          </a:pPr>
          <a:r>
            <a:rPr lang="en-US" sz="1700" kern="1200" cap="all" dirty="0">
              <a:solidFill>
                <a:prstClr val="black">
                  <a:hueOff val="0"/>
                  <a:satOff val="0"/>
                  <a:lumOff val="0"/>
                  <a:alphaOff val="0"/>
                </a:prstClr>
              </a:solidFill>
              <a:latin typeface="Abadi" panose="020B0604020104020204" pitchFamily="34" charset="0"/>
              <a:ea typeface="+mn-ea"/>
              <a:cs typeface="+mn-cs"/>
            </a:rPr>
            <a:t>Predictive analysis results</a:t>
          </a:r>
        </a:p>
      </dgm:t>
    </dgm:pt>
    <dgm:pt modelId="{D05A5EF8-B075-4C59-90B4-0B88455EFC79}" type="parTrans" cxnId="{39572F23-551B-4C5A-8D5F-679631A3E012}">
      <dgm:prSet/>
      <dgm:spPr/>
      <dgm:t>
        <a:bodyPr/>
        <a:lstStyle/>
        <a:p>
          <a:endParaRPr lang="en-US"/>
        </a:p>
      </dgm:t>
    </dgm:pt>
    <dgm:pt modelId="{F3EB3C06-6E6E-4414-A845-F79D255ED38A}" type="sibTrans" cxnId="{39572F23-551B-4C5A-8D5F-679631A3E012}">
      <dgm:prSet/>
      <dgm:spPr/>
      <dgm:t>
        <a:bodyPr/>
        <a:lstStyle/>
        <a:p>
          <a:endParaRPr lang="en-US"/>
        </a:p>
      </dgm:t>
    </dgm:pt>
    <dgm:pt modelId="{A013B812-97FB-4B89-BA9A-4B611B368587}" type="pres">
      <dgm:prSet presAssocID="{62E1FABE-A38A-44A0-842E-51206E80324D}" presName="root" presStyleCnt="0">
        <dgm:presLayoutVars>
          <dgm:dir/>
          <dgm:resizeHandles val="exact"/>
        </dgm:presLayoutVars>
      </dgm:prSet>
      <dgm:spPr/>
    </dgm:pt>
    <dgm:pt modelId="{F804BF6C-5800-4DFC-A96F-ACC3DB2D82CD}" type="pres">
      <dgm:prSet presAssocID="{4548A682-E95A-4A4C-A42A-46DA9615B500}" presName="compNode" presStyleCnt="0"/>
      <dgm:spPr/>
    </dgm:pt>
    <dgm:pt modelId="{7E4B8125-EE50-490A-AE5C-90C520D3304F}" type="pres">
      <dgm:prSet presAssocID="{4548A682-E95A-4A4C-A42A-46DA9615B500}" presName="iconBgRect" presStyleLbl="bgShp" presStyleIdx="0" presStyleCnt="3" custLinFactNeighborX="-23217"/>
      <dgm:spPr>
        <a:solidFill>
          <a:srgbClr val="622E60"/>
        </a:solidFill>
      </dgm:spPr>
    </dgm:pt>
    <dgm:pt modelId="{22B07634-3494-4BE0-95C6-3391F0667E7C}" type="pres">
      <dgm:prSet presAssocID="{4548A682-E95A-4A4C-A42A-46DA9615B500}" presName="iconRect" presStyleLbl="node1" presStyleIdx="0" presStyleCnt="3" custLinFactNeighborX="-4046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82BBA0F5-7B72-4589-B85D-1AFB5D08C7A6}" type="pres">
      <dgm:prSet presAssocID="{4548A682-E95A-4A4C-A42A-46DA9615B500}" presName="spaceRect" presStyleCnt="0"/>
      <dgm:spPr/>
    </dgm:pt>
    <dgm:pt modelId="{B77EC65A-36B1-4EBF-B5DA-BC94EE10225B}" type="pres">
      <dgm:prSet presAssocID="{4548A682-E95A-4A4C-A42A-46DA9615B500}" presName="textRect" presStyleLbl="revTx" presStyleIdx="0" presStyleCnt="3" custLinFactNeighborX="-14162">
        <dgm:presLayoutVars>
          <dgm:chMax val="1"/>
          <dgm:chPref val="1"/>
        </dgm:presLayoutVars>
      </dgm:prSet>
      <dgm:spPr/>
    </dgm:pt>
    <dgm:pt modelId="{E4077161-43C3-4A14-A95E-1F21C97AE209}" type="pres">
      <dgm:prSet presAssocID="{BAFA758E-AA19-4F1C-9247-67FB3D698569}" presName="sibTrans" presStyleCnt="0"/>
      <dgm:spPr/>
    </dgm:pt>
    <dgm:pt modelId="{4830F2AA-72F3-40C7-BC21-666C603BEDC3}" type="pres">
      <dgm:prSet presAssocID="{F6826C1D-135D-4838-B4C8-FBC610D12F4A}" presName="compNode" presStyleCnt="0"/>
      <dgm:spPr/>
    </dgm:pt>
    <dgm:pt modelId="{B65E6B97-26A5-4332-89B1-9AA60B52A961}" type="pres">
      <dgm:prSet presAssocID="{F6826C1D-135D-4838-B4C8-FBC610D12F4A}" presName="iconBgRect" presStyleLbl="bgShp" presStyleIdx="1" presStyleCnt="3" custLinFactNeighborX="14611"/>
      <dgm:spPr>
        <a:solidFill>
          <a:srgbClr val="622E60"/>
        </a:solidFill>
      </dgm:spPr>
    </dgm:pt>
    <dgm:pt modelId="{89BB7F1A-5336-4F01-BB8F-0501124B3764}" type="pres">
      <dgm:prSet presAssocID="{F6826C1D-135D-4838-B4C8-FBC610D12F4A}" presName="iconRect" presStyleLbl="node1" presStyleIdx="1" presStyleCnt="3" custLinFactNeighborX="2546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28965047-119C-42BE-80E8-B0DB4D953FC5}" type="pres">
      <dgm:prSet presAssocID="{F6826C1D-135D-4838-B4C8-FBC610D12F4A}" presName="spaceRect" presStyleCnt="0"/>
      <dgm:spPr/>
    </dgm:pt>
    <dgm:pt modelId="{0CA5E9AA-2A20-4B56-A8C2-7915A86FA19B}" type="pres">
      <dgm:prSet presAssocID="{F6826C1D-135D-4838-B4C8-FBC610D12F4A}" presName="textRect" presStyleLbl="revTx" presStyleIdx="1" presStyleCnt="3" custLinFactNeighborX="8912">
        <dgm:presLayoutVars>
          <dgm:chMax val="1"/>
          <dgm:chPref val="1"/>
        </dgm:presLayoutVars>
      </dgm:prSet>
      <dgm:spPr/>
    </dgm:pt>
    <dgm:pt modelId="{AAEA09C0-AB24-4FC9-91C3-1CEA24EC2665}" type="pres">
      <dgm:prSet presAssocID="{53117CF8-D799-4CBF-85D6-BA6FF0C00C98}" presName="sibTrans" presStyleCnt="0"/>
      <dgm:spPr/>
    </dgm:pt>
    <dgm:pt modelId="{6BC94CB9-4D6B-4EB2-A643-6642A227BF1A}" type="pres">
      <dgm:prSet presAssocID="{90477E64-EF51-446C-9CAA-0F0EDB20F2A1}" presName="compNode" presStyleCnt="0"/>
      <dgm:spPr/>
    </dgm:pt>
    <dgm:pt modelId="{5D059477-F907-4A1B-B4D7-A0DA1A09AF16}" type="pres">
      <dgm:prSet presAssocID="{90477E64-EF51-446C-9CAA-0F0EDB20F2A1}" presName="iconBgRect" presStyleLbl="bgShp" presStyleIdx="2" presStyleCnt="3" custLinFactNeighborX="-14516" custLinFactNeighborY="-22977"/>
      <dgm:spPr>
        <a:solidFill>
          <a:srgbClr val="622E60"/>
        </a:solidFill>
      </dgm:spPr>
    </dgm:pt>
    <dgm:pt modelId="{3477C8A0-58FB-4882-B2A6-CAD91AD96613}" type="pres">
      <dgm:prSet presAssocID="{90477E64-EF51-446C-9CAA-0F0EDB20F2A1}" presName="iconRect" presStyleLbl="node1" presStyleIdx="2" presStyleCnt="3" custLinFactNeighborX="-25300" custLinFactNeighborY="-4004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B12979AE-5792-4A5F-A162-CC883433E958}" type="pres">
      <dgm:prSet presAssocID="{90477E64-EF51-446C-9CAA-0F0EDB20F2A1}" presName="spaceRect" presStyleCnt="0"/>
      <dgm:spPr/>
    </dgm:pt>
    <dgm:pt modelId="{41283287-9AFC-4A15-B25A-F124DEC5F5DA}" type="pres">
      <dgm:prSet presAssocID="{90477E64-EF51-446C-9CAA-0F0EDB20F2A1}" presName="textRect" presStyleLbl="revTx" presStyleIdx="2" presStyleCnt="3" custLinFactNeighborX="-8856" custLinFactNeighborY="-39418">
        <dgm:presLayoutVars>
          <dgm:chMax val="1"/>
          <dgm:chPref val="1"/>
        </dgm:presLayoutVars>
      </dgm:prSet>
      <dgm:spPr/>
    </dgm:pt>
  </dgm:ptLst>
  <dgm:cxnLst>
    <dgm:cxn modelId="{39572F23-551B-4C5A-8D5F-679631A3E012}" srcId="{62E1FABE-A38A-44A0-842E-51206E80324D}" destId="{90477E64-EF51-446C-9CAA-0F0EDB20F2A1}" srcOrd="2" destOrd="0" parTransId="{D05A5EF8-B075-4C59-90B4-0B88455EFC79}" sibTransId="{F3EB3C06-6E6E-4414-A845-F79D255ED38A}"/>
    <dgm:cxn modelId="{90F31824-D20F-47B3-8EDB-C7C9070AE7E3}" type="presOf" srcId="{4548A682-E95A-4A4C-A42A-46DA9615B500}" destId="{B77EC65A-36B1-4EBF-B5DA-BC94EE10225B}" srcOrd="0" destOrd="0" presId="urn:microsoft.com/office/officeart/2018/5/layout/IconCircleLabelList"/>
    <dgm:cxn modelId="{03687C33-EE7B-4525-8E3E-E4C579D09CFF}" type="presOf" srcId="{62E1FABE-A38A-44A0-842E-51206E80324D}" destId="{A013B812-97FB-4B89-BA9A-4B611B368587}" srcOrd="0" destOrd="0" presId="urn:microsoft.com/office/officeart/2018/5/layout/IconCircleLabelList"/>
    <dgm:cxn modelId="{8FA8C2C1-7AB1-40DA-A389-07D8DABF2DF6}" srcId="{62E1FABE-A38A-44A0-842E-51206E80324D}" destId="{4548A682-E95A-4A4C-A42A-46DA9615B500}" srcOrd="0" destOrd="0" parTransId="{8D5A97AF-E8BD-46F0-A98C-1E525642261D}" sibTransId="{BAFA758E-AA19-4F1C-9247-67FB3D698569}"/>
    <dgm:cxn modelId="{E135C6D3-7ADF-48F8-BA94-9F2DEDA7EC97}" srcId="{62E1FABE-A38A-44A0-842E-51206E80324D}" destId="{F6826C1D-135D-4838-B4C8-FBC610D12F4A}" srcOrd="1" destOrd="0" parTransId="{B85E6885-E1DF-4EF6-8366-480EFA981CA4}" sibTransId="{53117CF8-D799-4CBF-85D6-BA6FF0C00C98}"/>
    <dgm:cxn modelId="{382BA8DA-D0F3-4EC0-A65F-977EB6AFE575}" type="presOf" srcId="{F6826C1D-135D-4838-B4C8-FBC610D12F4A}" destId="{0CA5E9AA-2A20-4B56-A8C2-7915A86FA19B}" srcOrd="0" destOrd="0" presId="urn:microsoft.com/office/officeart/2018/5/layout/IconCircleLabelList"/>
    <dgm:cxn modelId="{C9D5AFEF-8425-4470-BF0B-ABF79D7BB0E1}" type="presOf" srcId="{90477E64-EF51-446C-9CAA-0F0EDB20F2A1}" destId="{41283287-9AFC-4A15-B25A-F124DEC5F5DA}" srcOrd="0" destOrd="0" presId="urn:microsoft.com/office/officeart/2018/5/layout/IconCircleLabelList"/>
    <dgm:cxn modelId="{80594100-5830-4E49-A76A-07B177C0C670}" type="presParOf" srcId="{A013B812-97FB-4B89-BA9A-4B611B368587}" destId="{F804BF6C-5800-4DFC-A96F-ACC3DB2D82CD}" srcOrd="0" destOrd="0" presId="urn:microsoft.com/office/officeart/2018/5/layout/IconCircleLabelList"/>
    <dgm:cxn modelId="{33E74F41-FE29-4D27-8F13-33B96C95C5FD}" type="presParOf" srcId="{F804BF6C-5800-4DFC-A96F-ACC3DB2D82CD}" destId="{7E4B8125-EE50-490A-AE5C-90C520D3304F}" srcOrd="0" destOrd="0" presId="urn:microsoft.com/office/officeart/2018/5/layout/IconCircleLabelList"/>
    <dgm:cxn modelId="{62960321-68D8-4B8E-BD41-AE4F54A859E5}" type="presParOf" srcId="{F804BF6C-5800-4DFC-A96F-ACC3DB2D82CD}" destId="{22B07634-3494-4BE0-95C6-3391F0667E7C}" srcOrd="1" destOrd="0" presId="urn:microsoft.com/office/officeart/2018/5/layout/IconCircleLabelList"/>
    <dgm:cxn modelId="{744CC229-4765-4DB7-8D84-907E59B81263}" type="presParOf" srcId="{F804BF6C-5800-4DFC-A96F-ACC3DB2D82CD}" destId="{82BBA0F5-7B72-4589-B85D-1AFB5D08C7A6}" srcOrd="2" destOrd="0" presId="urn:microsoft.com/office/officeart/2018/5/layout/IconCircleLabelList"/>
    <dgm:cxn modelId="{59D00DA6-E263-4C3D-A507-AC3735E81D0F}" type="presParOf" srcId="{F804BF6C-5800-4DFC-A96F-ACC3DB2D82CD}" destId="{B77EC65A-36B1-4EBF-B5DA-BC94EE10225B}" srcOrd="3" destOrd="0" presId="urn:microsoft.com/office/officeart/2018/5/layout/IconCircleLabelList"/>
    <dgm:cxn modelId="{816646AE-2081-4551-9FB2-5F645D21135C}" type="presParOf" srcId="{A013B812-97FB-4B89-BA9A-4B611B368587}" destId="{E4077161-43C3-4A14-A95E-1F21C97AE209}" srcOrd="1" destOrd="0" presId="urn:microsoft.com/office/officeart/2018/5/layout/IconCircleLabelList"/>
    <dgm:cxn modelId="{5B9CBD0E-CBFE-4B5B-8FAE-9CCF3280BF12}" type="presParOf" srcId="{A013B812-97FB-4B89-BA9A-4B611B368587}" destId="{4830F2AA-72F3-40C7-BC21-666C603BEDC3}" srcOrd="2" destOrd="0" presId="urn:microsoft.com/office/officeart/2018/5/layout/IconCircleLabelList"/>
    <dgm:cxn modelId="{DEDDBB0D-5CC0-4092-9DB6-5782FCB74CA6}" type="presParOf" srcId="{4830F2AA-72F3-40C7-BC21-666C603BEDC3}" destId="{B65E6B97-26A5-4332-89B1-9AA60B52A961}" srcOrd="0" destOrd="0" presId="urn:microsoft.com/office/officeart/2018/5/layout/IconCircleLabelList"/>
    <dgm:cxn modelId="{D5654D9F-5179-40AD-BC5C-6F3638AD346B}" type="presParOf" srcId="{4830F2AA-72F3-40C7-BC21-666C603BEDC3}" destId="{89BB7F1A-5336-4F01-BB8F-0501124B3764}" srcOrd="1" destOrd="0" presId="urn:microsoft.com/office/officeart/2018/5/layout/IconCircleLabelList"/>
    <dgm:cxn modelId="{68CD8C8F-771A-4B1C-99BE-8219BC45DFA8}" type="presParOf" srcId="{4830F2AA-72F3-40C7-BC21-666C603BEDC3}" destId="{28965047-119C-42BE-80E8-B0DB4D953FC5}" srcOrd="2" destOrd="0" presId="urn:microsoft.com/office/officeart/2018/5/layout/IconCircleLabelList"/>
    <dgm:cxn modelId="{EBCDE796-3745-4767-AF47-2EE843A7427B}" type="presParOf" srcId="{4830F2AA-72F3-40C7-BC21-666C603BEDC3}" destId="{0CA5E9AA-2A20-4B56-A8C2-7915A86FA19B}" srcOrd="3" destOrd="0" presId="urn:microsoft.com/office/officeart/2018/5/layout/IconCircleLabelList"/>
    <dgm:cxn modelId="{0C7D4D7E-1420-4754-947C-5FA40D0215E1}" type="presParOf" srcId="{A013B812-97FB-4B89-BA9A-4B611B368587}" destId="{AAEA09C0-AB24-4FC9-91C3-1CEA24EC2665}" srcOrd="3" destOrd="0" presId="urn:microsoft.com/office/officeart/2018/5/layout/IconCircleLabelList"/>
    <dgm:cxn modelId="{C41BAB5F-7AEE-49B5-B108-A501283B68E5}" type="presParOf" srcId="{A013B812-97FB-4B89-BA9A-4B611B368587}" destId="{6BC94CB9-4D6B-4EB2-A643-6642A227BF1A}" srcOrd="4" destOrd="0" presId="urn:microsoft.com/office/officeart/2018/5/layout/IconCircleLabelList"/>
    <dgm:cxn modelId="{D1585DA6-3339-4348-B30C-991A348C3AC7}" type="presParOf" srcId="{6BC94CB9-4D6B-4EB2-A643-6642A227BF1A}" destId="{5D059477-F907-4A1B-B4D7-A0DA1A09AF16}" srcOrd="0" destOrd="0" presId="urn:microsoft.com/office/officeart/2018/5/layout/IconCircleLabelList"/>
    <dgm:cxn modelId="{7A5BF533-2EFD-4391-8D9E-20BB0859D64A}" type="presParOf" srcId="{6BC94CB9-4D6B-4EB2-A643-6642A227BF1A}" destId="{3477C8A0-58FB-4882-B2A6-CAD91AD96613}" srcOrd="1" destOrd="0" presId="urn:microsoft.com/office/officeart/2018/5/layout/IconCircleLabelList"/>
    <dgm:cxn modelId="{B6ED9FCD-72EC-4668-80E7-ADB111E9B416}" type="presParOf" srcId="{6BC94CB9-4D6B-4EB2-A643-6642A227BF1A}" destId="{B12979AE-5792-4A5F-A162-CC883433E958}" srcOrd="2" destOrd="0" presId="urn:microsoft.com/office/officeart/2018/5/layout/IconCircleLabelList"/>
    <dgm:cxn modelId="{C594AED5-154C-456E-A612-163A1488A04B}" type="presParOf" srcId="{6BC94CB9-4D6B-4EB2-A643-6642A227BF1A}" destId="{41283287-9AFC-4A15-B25A-F124DEC5F5DA}"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01FC5-1F99-4B77-BB48-AE54EB1D7281}">
      <dsp:nvSpPr>
        <dsp:cNvPr id="0" name=""/>
        <dsp:cNvSpPr/>
      </dsp:nvSpPr>
      <dsp:spPr>
        <a:xfrm>
          <a:off x="387662" y="1011686"/>
          <a:ext cx="629648" cy="6296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FE6D4D1-EF89-47D7-9C2C-324293BAE9A2}">
      <dsp:nvSpPr>
        <dsp:cNvPr id="0" name=""/>
        <dsp:cNvSpPr/>
      </dsp:nvSpPr>
      <dsp:spPr>
        <a:xfrm>
          <a:off x="2877" y="1851308"/>
          <a:ext cx="1399218" cy="55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Executive Summary</a:t>
          </a:r>
        </a:p>
      </dsp:txBody>
      <dsp:txXfrm>
        <a:off x="2877" y="1851308"/>
        <a:ext cx="1399218" cy="559687"/>
      </dsp:txXfrm>
    </dsp:sp>
    <dsp:sp modelId="{36FD4478-52C3-40C1-8F81-7B896B12EF0C}">
      <dsp:nvSpPr>
        <dsp:cNvPr id="0" name=""/>
        <dsp:cNvSpPr/>
      </dsp:nvSpPr>
      <dsp:spPr>
        <a:xfrm>
          <a:off x="2031744" y="1011686"/>
          <a:ext cx="629648" cy="6296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79B99C-1360-4FE7-BCD5-B83810632782}">
      <dsp:nvSpPr>
        <dsp:cNvPr id="0" name=""/>
        <dsp:cNvSpPr/>
      </dsp:nvSpPr>
      <dsp:spPr>
        <a:xfrm>
          <a:off x="1646959" y="1851308"/>
          <a:ext cx="1399218" cy="55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Introduction</a:t>
          </a:r>
        </a:p>
      </dsp:txBody>
      <dsp:txXfrm>
        <a:off x="1646959" y="1851308"/>
        <a:ext cx="1399218" cy="559687"/>
      </dsp:txXfrm>
    </dsp:sp>
    <dsp:sp modelId="{F0EB815F-5D83-4B71-AD74-526B48544199}">
      <dsp:nvSpPr>
        <dsp:cNvPr id="0" name=""/>
        <dsp:cNvSpPr/>
      </dsp:nvSpPr>
      <dsp:spPr>
        <a:xfrm>
          <a:off x="3675826" y="1011686"/>
          <a:ext cx="629648" cy="6296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1E66F5-593E-4790-9F44-30ACD5FE69C3}">
      <dsp:nvSpPr>
        <dsp:cNvPr id="0" name=""/>
        <dsp:cNvSpPr/>
      </dsp:nvSpPr>
      <dsp:spPr>
        <a:xfrm>
          <a:off x="3291041" y="1851308"/>
          <a:ext cx="1399218" cy="55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Methodology</a:t>
          </a:r>
        </a:p>
      </dsp:txBody>
      <dsp:txXfrm>
        <a:off x="3291041" y="1851308"/>
        <a:ext cx="1399218" cy="559687"/>
      </dsp:txXfrm>
    </dsp:sp>
    <dsp:sp modelId="{0CCD896D-54CC-4DD2-8985-52EDB2B642D9}">
      <dsp:nvSpPr>
        <dsp:cNvPr id="0" name=""/>
        <dsp:cNvSpPr/>
      </dsp:nvSpPr>
      <dsp:spPr>
        <a:xfrm>
          <a:off x="5319908" y="1011686"/>
          <a:ext cx="629648" cy="6296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32055FC-2E75-4C79-AADC-46F552970FEB}">
      <dsp:nvSpPr>
        <dsp:cNvPr id="0" name=""/>
        <dsp:cNvSpPr/>
      </dsp:nvSpPr>
      <dsp:spPr>
        <a:xfrm>
          <a:off x="4935123" y="1851308"/>
          <a:ext cx="1399218" cy="55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Results</a:t>
          </a:r>
        </a:p>
      </dsp:txBody>
      <dsp:txXfrm>
        <a:off x="4935123" y="1851308"/>
        <a:ext cx="1399218" cy="559687"/>
      </dsp:txXfrm>
    </dsp:sp>
    <dsp:sp modelId="{76021867-F9EB-454A-9728-1EF45D3E1FF3}">
      <dsp:nvSpPr>
        <dsp:cNvPr id="0" name=""/>
        <dsp:cNvSpPr/>
      </dsp:nvSpPr>
      <dsp:spPr>
        <a:xfrm>
          <a:off x="6963990" y="1011686"/>
          <a:ext cx="629648" cy="6296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0DD6EB-9186-4466-9C98-2E1A45F26D55}">
      <dsp:nvSpPr>
        <dsp:cNvPr id="0" name=""/>
        <dsp:cNvSpPr/>
      </dsp:nvSpPr>
      <dsp:spPr>
        <a:xfrm>
          <a:off x="6579205" y="1851308"/>
          <a:ext cx="1399218" cy="55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Conclusion</a:t>
          </a:r>
        </a:p>
      </dsp:txBody>
      <dsp:txXfrm>
        <a:off x="6579205" y="1851308"/>
        <a:ext cx="1399218" cy="559687"/>
      </dsp:txXfrm>
    </dsp:sp>
    <dsp:sp modelId="{C50639CF-F81D-41E9-A368-D41E47652318}">
      <dsp:nvSpPr>
        <dsp:cNvPr id="0" name=""/>
        <dsp:cNvSpPr/>
      </dsp:nvSpPr>
      <dsp:spPr>
        <a:xfrm>
          <a:off x="8608072" y="1011686"/>
          <a:ext cx="629648" cy="62964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193D022-C854-4E25-8DDB-CA527704D763}">
      <dsp:nvSpPr>
        <dsp:cNvPr id="0" name=""/>
        <dsp:cNvSpPr/>
      </dsp:nvSpPr>
      <dsp:spPr>
        <a:xfrm>
          <a:off x="8223287" y="1851308"/>
          <a:ext cx="1399218" cy="55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Appendix</a:t>
          </a:r>
        </a:p>
      </dsp:txBody>
      <dsp:txXfrm>
        <a:off x="8223287" y="1851308"/>
        <a:ext cx="1399218" cy="559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B8125-EE50-490A-AE5C-90C520D3304F}">
      <dsp:nvSpPr>
        <dsp:cNvPr id="0" name=""/>
        <dsp:cNvSpPr/>
      </dsp:nvSpPr>
      <dsp:spPr>
        <a:xfrm>
          <a:off x="1101537" y="30218"/>
          <a:ext cx="1235250" cy="1235250"/>
        </a:xfrm>
        <a:prstGeom prst="ellipse">
          <a:avLst/>
        </a:prstGeom>
        <a:solidFill>
          <a:srgbClr val="622E60"/>
        </a:solidFill>
        <a:ln>
          <a:noFill/>
        </a:ln>
        <a:effectLst/>
      </dsp:spPr>
      <dsp:style>
        <a:lnRef idx="0">
          <a:scrgbClr r="0" g="0" b="0"/>
        </a:lnRef>
        <a:fillRef idx="1">
          <a:scrgbClr r="0" g="0" b="0"/>
        </a:fillRef>
        <a:effectRef idx="0">
          <a:scrgbClr r="0" g="0" b="0"/>
        </a:effectRef>
        <a:fontRef idx="minor"/>
      </dsp:style>
    </dsp:sp>
    <dsp:sp modelId="{22B07634-3494-4BE0-95C6-3391F0667E7C}">
      <dsp:nvSpPr>
        <dsp:cNvPr id="0" name=""/>
        <dsp:cNvSpPr/>
      </dsp:nvSpPr>
      <dsp:spPr>
        <a:xfrm>
          <a:off x="1364800" y="293468"/>
          <a:ext cx="708750" cy="708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77EC65A-36B1-4EBF-B5DA-BC94EE10225B}">
      <dsp:nvSpPr>
        <dsp:cNvPr id="0" name=""/>
        <dsp:cNvSpPr/>
      </dsp:nvSpPr>
      <dsp:spPr>
        <a:xfrm>
          <a:off x="706669" y="1650218"/>
          <a:ext cx="20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latin typeface="Abadi" panose="020B0604020104020204" pitchFamily="34" charset="0"/>
            </a:rPr>
            <a:t>Exploratory data analysis results</a:t>
          </a:r>
        </a:p>
      </dsp:txBody>
      <dsp:txXfrm>
        <a:off x="706669" y="1650218"/>
        <a:ext cx="2025000" cy="720000"/>
      </dsp:txXfrm>
    </dsp:sp>
    <dsp:sp modelId="{B65E6B97-26A5-4332-89B1-9AA60B52A961}">
      <dsp:nvSpPr>
        <dsp:cNvPr id="0" name=""/>
        <dsp:cNvSpPr/>
      </dsp:nvSpPr>
      <dsp:spPr>
        <a:xfrm>
          <a:off x="3948182" y="30218"/>
          <a:ext cx="1235250" cy="1235250"/>
        </a:xfrm>
        <a:prstGeom prst="ellipse">
          <a:avLst/>
        </a:prstGeom>
        <a:solidFill>
          <a:srgbClr val="622E60"/>
        </a:solidFill>
        <a:ln>
          <a:noFill/>
        </a:ln>
        <a:effectLst/>
      </dsp:spPr>
      <dsp:style>
        <a:lnRef idx="0">
          <a:scrgbClr r="0" g="0" b="0"/>
        </a:lnRef>
        <a:fillRef idx="1">
          <a:scrgbClr r="0" g="0" b="0"/>
        </a:fillRef>
        <a:effectRef idx="0">
          <a:scrgbClr r="0" g="0" b="0"/>
        </a:effectRef>
        <a:fontRef idx="minor"/>
      </dsp:style>
    </dsp:sp>
    <dsp:sp modelId="{89BB7F1A-5336-4F01-BB8F-0501124B3764}">
      <dsp:nvSpPr>
        <dsp:cNvPr id="0" name=""/>
        <dsp:cNvSpPr/>
      </dsp:nvSpPr>
      <dsp:spPr>
        <a:xfrm>
          <a:off x="4211447" y="293468"/>
          <a:ext cx="708750" cy="708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A5E9AA-2A20-4B56-A8C2-7915A86FA19B}">
      <dsp:nvSpPr>
        <dsp:cNvPr id="0" name=""/>
        <dsp:cNvSpPr/>
      </dsp:nvSpPr>
      <dsp:spPr>
        <a:xfrm>
          <a:off x="3553293" y="1650218"/>
          <a:ext cx="20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cap="all" dirty="0">
              <a:solidFill>
                <a:prstClr val="black">
                  <a:hueOff val="0"/>
                  <a:satOff val="0"/>
                  <a:lumOff val="0"/>
                  <a:alphaOff val="0"/>
                </a:prstClr>
              </a:solidFill>
              <a:latin typeface="Abadi" panose="020B0604020104020204" pitchFamily="34" charset="0"/>
              <a:ea typeface="+mn-ea"/>
              <a:cs typeface="+mn-cs"/>
            </a:rPr>
            <a:t>Interactive analytics demo in screenshots</a:t>
          </a:r>
        </a:p>
      </dsp:txBody>
      <dsp:txXfrm>
        <a:off x="3553293" y="1650218"/>
        <a:ext cx="2025000" cy="720000"/>
      </dsp:txXfrm>
    </dsp:sp>
    <dsp:sp modelId="{5D059477-F907-4A1B-B4D7-A0DA1A09AF16}">
      <dsp:nvSpPr>
        <dsp:cNvPr id="0" name=""/>
        <dsp:cNvSpPr/>
      </dsp:nvSpPr>
      <dsp:spPr>
        <a:xfrm>
          <a:off x="2398703" y="2592645"/>
          <a:ext cx="1235250" cy="1235250"/>
        </a:xfrm>
        <a:prstGeom prst="ellipse">
          <a:avLst/>
        </a:prstGeom>
        <a:solidFill>
          <a:srgbClr val="622E60"/>
        </a:solidFill>
        <a:ln>
          <a:noFill/>
        </a:ln>
        <a:effectLst/>
      </dsp:spPr>
      <dsp:style>
        <a:lnRef idx="0">
          <a:scrgbClr r="0" g="0" b="0"/>
        </a:lnRef>
        <a:fillRef idx="1">
          <a:scrgbClr r="0" g="0" b="0"/>
        </a:fillRef>
        <a:effectRef idx="0">
          <a:scrgbClr r="0" g="0" b="0"/>
        </a:effectRef>
        <a:fontRef idx="minor"/>
      </dsp:style>
    </dsp:sp>
    <dsp:sp modelId="{3477C8A0-58FB-4882-B2A6-CAD91AD96613}">
      <dsp:nvSpPr>
        <dsp:cNvPr id="0" name=""/>
        <dsp:cNvSpPr/>
      </dsp:nvSpPr>
      <dsp:spPr>
        <a:xfrm>
          <a:off x="2661948" y="2855899"/>
          <a:ext cx="708750" cy="708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283287-9AFC-4A15-B25A-F124DEC5F5DA}">
      <dsp:nvSpPr>
        <dsp:cNvPr id="0" name=""/>
        <dsp:cNvSpPr/>
      </dsp:nvSpPr>
      <dsp:spPr>
        <a:xfrm>
          <a:off x="2003803" y="4212658"/>
          <a:ext cx="20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cap="all" dirty="0">
              <a:solidFill>
                <a:prstClr val="black">
                  <a:hueOff val="0"/>
                  <a:satOff val="0"/>
                  <a:lumOff val="0"/>
                  <a:alphaOff val="0"/>
                </a:prstClr>
              </a:solidFill>
              <a:latin typeface="Abadi" panose="020B0604020104020204" pitchFamily="34" charset="0"/>
              <a:ea typeface="+mn-ea"/>
              <a:cs typeface="+mn-cs"/>
            </a:rPr>
            <a:t>Predictive analysis results</a:t>
          </a:r>
        </a:p>
      </dsp:txBody>
      <dsp:txXfrm>
        <a:off x="2003803" y="4212658"/>
        <a:ext cx="2025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43624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01303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461738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53982-2B5E-8BAA-2171-1BA386A3B95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98776E0-0CE5-B997-2DD5-545BB9DF382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A3340A4-9009-97FF-6DD2-ECA5D5AFF663}"/>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7CC4F939-0B79-C03C-FF03-38250AD88FC3}"/>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620741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54B4D-7483-FC93-0254-11DC7275644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D253A4A-D993-1361-6095-D205488CED8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5FE9F79-F044-1EC8-0690-4913AB8EE5FE}"/>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3871A72E-4BBF-EFAA-9C9B-B939315CFF89}"/>
              </a:ext>
            </a:extLst>
          </p:cNvPr>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868177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1A5F1-AB09-E1A6-92B9-F9E78140B9D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9E1399F-B9C8-8F42-A8D2-5F8E70AABC1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C002EB0-670F-F53E-675D-7590C185785E}"/>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D76EDC82-AAFF-8CDA-6022-6C37AA6591FA}"/>
              </a:ext>
            </a:extLst>
          </p:cNvPr>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646482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35823-DEF5-7E8C-5517-C45617A92A4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9AA17C8-2E2D-5A03-0147-1632AECC170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877C2DC-1BC0-60CD-48E7-F4F95049C2EC}"/>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8B6CA88B-7DFA-2513-CD98-CA8DBBF1D5C0}"/>
              </a:ext>
            </a:extLst>
          </p:cNvPr>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780928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388B2-B29E-C15C-9DAE-EBD40D5C32C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D1D9F7A-0EFF-4680-6CE3-22AEFC79C6A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697E0F6-1BAE-8ECD-BACE-27B13C254E0B}"/>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124CD5BF-DADE-5726-B5DE-56223B052D95}"/>
              </a:ext>
            </a:extLst>
          </p:cNvPr>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181184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A2A74-6D22-6CD1-8E10-30BA29FD9BC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88663AF-ABEA-BF6C-FBA3-4610868452B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C535A2C-6A5B-0C3D-DF25-0FDF9405ABA4}"/>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A41A7F67-9B80-0E68-014E-1DC6A2A55A16}"/>
              </a:ext>
            </a:extLst>
          </p:cNvPr>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1384663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AA1F2-AC10-90B1-00B7-0A40D2359E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B7A1D-8221-565D-321E-EC947DA345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B79D8C-988E-EF9F-5BE4-5F9AC26FEB64}"/>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7E2330C1-1FBE-7DDE-69E8-FBF431A3E408}"/>
              </a:ext>
            </a:extLst>
          </p:cNvPr>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3521021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7E0DF-1E25-E2AA-64FC-8BF12C3E34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E711CA-B030-5963-09E3-BF906FD38E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F111F1-D720-846A-7999-BBCAA1BDE82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A12AD5-08FD-B269-3B7E-3FC88C73BBDB}"/>
              </a:ext>
            </a:extLst>
          </p:cNvPr>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1724876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B8B7A-3E75-4CAF-EB98-B9F1B22058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32184-9C35-1009-34DE-1EBA3A16DD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D18921-22CA-A473-76A6-F3E326A15E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A892DC-E996-8A48-472F-C845B1595A41}"/>
              </a:ext>
            </a:extLst>
          </p:cNvPr>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3387061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44C12-2E83-E207-702B-851FC36E33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49B419-4CEF-0A82-ED88-C2693D9389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213F97-BD26-3830-F35F-DC33229F762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C66B7F0-B6F0-2715-E312-28012B7C9AD9}"/>
              </a:ext>
            </a:extLst>
          </p:cNvPr>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782298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2754D-E7D2-C649-9AF4-DD41673991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BF3CC-7067-ED89-A604-31A2CC6F9D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1CF540-326A-96B8-D2E1-477C829F275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E840AC-A016-73B2-F0DE-C19F4B08C87F}"/>
              </a:ext>
            </a:extLst>
          </p:cNvPr>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1609559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8643B-583C-CF20-D4F6-FA15C7EBBA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ECA0C0-DCED-3222-2AE3-5F5533FB30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D261D8-12A5-321B-8B96-24F5F34E1D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EF442D-F567-8031-E12F-FEC0C2485A30}"/>
              </a:ext>
            </a:extLst>
          </p:cNvPr>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2291603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550532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370556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27A16-1379-C1F9-F189-75E7BB84A0E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77F7096-2223-3FFB-DC4D-C1105425006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6B3CDE6-68A8-DB8B-12EB-A8B186368239}"/>
              </a:ext>
            </a:extLst>
          </p:cNvPr>
          <p:cNvSpPr>
            <a:spLocks noGrp="1"/>
          </p:cNvSpPr>
          <p:nvPr>
            <p:ph type="body" idx="1"/>
          </p:nvPr>
        </p:nvSpPr>
        <p:spPr/>
        <p:txBody>
          <a:bodyPr/>
          <a:lstStyle/>
          <a:p>
            <a:endParaRPr lang="es-CL" dirty="0"/>
          </a:p>
        </p:txBody>
      </p:sp>
      <p:sp>
        <p:nvSpPr>
          <p:cNvPr id="4" name="Marcador de número de diapositiva 3">
            <a:extLst>
              <a:ext uri="{FF2B5EF4-FFF2-40B4-BE49-F238E27FC236}">
                <a16:creationId xmlns:a16="http://schemas.microsoft.com/office/drawing/2014/main" id="{3BB72ED8-164C-82D5-1E6D-A7F1CDC63A6A}"/>
              </a:ext>
            </a:extLst>
          </p:cNvPr>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093921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554052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https://github.com/Michu-code/Class-IBM/blob/main/5.%20edadataviz.ipynb</a:t>
            </a:r>
          </a:p>
        </p:txBody>
      </p:sp>
      <p:sp>
        <p:nvSpPr>
          <p:cNvPr id="4" name="Marcador de número de diapositiva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603427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899961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4/28/2025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806106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4/28/2025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687400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F34E6425-0181-43F2-84FC-787E803FD2F8}" type="datetimeFigureOut">
              <a:rPr lang="en-US" dirty="0"/>
              <a:t>4/28/2025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3436374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4/28/2025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6184019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4/28/2025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1004127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4/28/2025</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1461351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4/28/2025</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19691193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E86A4C-8E40-4F87-A4F0-01A0687C5742}" type="datetimeFigureOut">
              <a:rPr lang="en-US" dirty="0"/>
              <a:t>4/28/2025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37723223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s-ES"/>
              <a:t>Haga clic en el icono para agregar una imagen</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5E72C73-2D91-4E12-BA25-F0AA0C03599B}" type="datetimeFigureOut">
              <a:rPr lang="en-US" dirty="0"/>
              <a:t>4/28/2025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32264302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23A1CC3-2375-41D4-9E03-427CAF2A4C1A}" type="datetimeFigureOut">
              <a:rPr lang="en-US" dirty="0"/>
              <a:t>4/28/2025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7969485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FF16868-8199-4C2C-A5B1-63AEE139F88E}" type="datetimeFigureOut">
              <a:rPr lang="en-US" dirty="0"/>
              <a:t>4/28/2025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6069647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s-ES"/>
              <a:t>Haga clic para modificar el estilo de título del patrón</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AD9FF7F-6988-44CC-821B-644E70CD2F73}" type="datetimeFigureOut">
              <a:rPr lang="en-US" dirty="0"/>
              <a:t>4/28/2025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5730127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C12C299-16B2-4475-990D-751901EACC14}" type="datetimeFigureOut">
              <a:rPr lang="en-US" dirty="0"/>
              <a:t>4/28/2025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42583966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4/28/2025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13688959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4/28/2025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9861105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4/28/2025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140885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4/28/2025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7957388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049611443"/>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729131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image" Target="../media/image1.jpe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4/28/2025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347527687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3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3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9.png"/><Relationship Id="rId1" Type="http://schemas.openxmlformats.org/officeDocument/2006/relationships/slideLayout" Target="../slideLayouts/slideLayout32.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32.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32.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3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18.jpeg"/></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32.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2.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32.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5858006"/>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Michelle Paniagua</a:t>
            </a:r>
          </a:p>
          <a:p>
            <a:r>
              <a:rPr lang="en-US" dirty="0">
                <a:solidFill>
                  <a:schemeClr val="bg2"/>
                </a:solidFill>
                <a:latin typeface="Abadi" panose="020B0604020104020204" pitchFamily="34" charset="0"/>
                <a:ea typeface="SF Pro" pitchFamily="2" charset="0"/>
                <a:cs typeface="SF Pro" pitchFamily="2" charset="0"/>
              </a:rPr>
              <a:t>28-04-2025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CuadroTexto 2">
            <a:extLst>
              <a:ext uri="{FF2B5EF4-FFF2-40B4-BE49-F238E27FC236}">
                <a16:creationId xmlns:a16="http://schemas.microsoft.com/office/drawing/2014/main" id="{CF520215-C764-5112-DFCA-B3B1B1412317}"/>
              </a:ext>
            </a:extLst>
          </p:cNvPr>
          <p:cNvSpPr txBox="1"/>
          <p:nvPr/>
        </p:nvSpPr>
        <p:spPr>
          <a:xfrm>
            <a:off x="888546" y="4563035"/>
            <a:ext cx="5010230" cy="646331"/>
          </a:xfrm>
          <a:prstGeom prst="rect">
            <a:avLst/>
          </a:prstGeom>
          <a:noFill/>
        </p:spPr>
        <p:txBody>
          <a:bodyPr wrap="square" rtlCol="0">
            <a:spAutoFit/>
          </a:bodyPr>
          <a:lstStyle/>
          <a:p>
            <a:r>
              <a:rPr lang="en-US" dirty="0">
                <a:solidFill>
                  <a:schemeClr val="bg1"/>
                </a:solidFill>
              </a:rPr>
              <a:t>IBM Data Science Capstone Project: </a:t>
            </a:r>
          </a:p>
          <a:p>
            <a:r>
              <a:rPr lang="en-US" dirty="0">
                <a:solidFill>
                  <a:schemeClr val="bg1"/>
                </a:solidFill>
              </a:rPr>
              <a:t>Space X Falcon 9 Landing Analysis</a:t>
            </a:r>
            <a:endParaRPr lang="es-CL" dirty="0">
              <a:solidFill>
                <a:schemeClr val="bg1"/>
              </a:solidFill>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9329" y="2275445"/>
            <a:ext cx="5980413" cy="4179143"/>
          </a:xfrm>
          <a:prstGeom prst="rect">
            <a:avLst/>
          </a:prstGeom>
        </p:spPr>
        <p:txBody>
          <a:bodyPr>
            <a:noAutofit/>
          </a:bodyPr>
          <a:lstStyle/>
          <a:p>
            <a:pPr marL="0" indent="0">
              <a:buNone/>
            </a:pPr>
            <a:r>
              <a:rPr lang="en-US" sz="1300" b="1" dirty="0">
                <a:solidFill>
                  <a:schemeClr val="accent3">
                    <a:lumMod val="25000"/>
                  </a:schemeClr>
                </a:solidFill>
                <a:latin typeface="Abadi" panose="020B0604020104020204" pitchFamily="34" charset="0"/>
              </a:rPr>
              <a:t>Data Labeling:</a:t>
            </a:r>
          </a:p>
          <a:p>
            <a:r>
              <a:rPr lang="en-US" sz="1300" dirty="0">
                <a:solidFill>
                  <a:schemeClr val="accent3">
                    <a:lumMod val="25000"/>
                  </a:schemeClr>
                </a:solidFill>
                <a:latin typeface="Abadi" panose="020B0604020104020204" pitchFamily="34" charset="0"/>
              </a:rPr>
              <a:t>6. Create landing outcome labels:</a:t>
            </a:r>
            <a:br>
              <a:rPr lang="en-US" sz="13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rPr>
              <a:t>Defined unsuccessful outcomes (</a:t>
            </a:r>
            <a:r>
              <a:rPr lang="en-US" sz="1300" dirty="0" err="1">
                <a:solidFill>
                  <a:schemeClr val="accent3">
                    <a:lumMod val="25000"/>
                  </a:schemeClr>
                </a:solidFill>
                <a:latin typeface="Abadi" panose="020B0604020104020204" pitchFamily="34" charset="0"/>
              </a:rPr>
              <a:t>bad_outcomes</a:t>
            </a:r>
            <a:r>
              <a:rPr lang="en-US" sz="1300" dirty="0">
                <a:solidFill>
                  <a:schemeClr val="accent3">
                    <a:lumMod val="25000"/>
                  </a:schemeClr>
                </a:solidFill>
                <a:latin typeface="Abadi" panose="020B0604020104020204" pitchFamily="34" charset="0"/>
              </a:rPr>
              <a:t> set)</a:t>
            </a:r>
            <a:br>
              <a:rPr lang="en-US" sz="13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rPr>
              <a:t>Created a class column:</a:t>
            </a:r>
            <a:br>
              <a:rPr lang="en-US" sz="13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rPr>
              <a:t>1 = successful landing</a:t>
            </a:r>
            <a:br>
              <a:rPr lang="en-US" sz="13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rPr>
              <a:t>0 = failed landing</a:t>
            </a:r>
          </a:p>
          <a:p>
            <a:r>
              <a:rPr lang="en-US" sz="1300" dirty="0">
                <a:solidFill>
                  <a:schemeClr val="accent3">
                    <a:lumMod val="25000"/>
                  </a:schemeClr>
                </a:solidFill>
                <a:latin typeface="Abadi" panose="020B0604020104020204" pitchFamily="34" charset="0"/>
              </a:rPr>
              <a:t>7. Calculate success rate:</a:t>
            </a:r>
            <a:br>
              <a:rPr lang="en-US" sz="13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rPr>
              <a:t>Computed the mean of the Class column to find overall landing success rate.</a:t>
            </a:r>
          </a:p>
          <a:p>
            <a:r>
              <a:rPr lang="en-US" sz="1300" dirty="0">
                <a:solidFill>
                  <a:schemeClr val="accent3">
                    <a:lumMod val="25000"/>
                  </a:schemeClr>
                </a:solidFill>
                <a:latin typeface="Abadi" panose="020B0604020104020204" pitchFamily="34" charset="0"/>
              </a:rPr>
              <a:t>8. Export data:</a:t>
            </a:r>
            <a:br>
              <a:rPr lang="en-US" sz="13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rPr>
              <a:t>Saved the cleaned dataset as dataset_part_2.csv.</a:t>
            </a:r>
          </a:p>
          <a:p>
            <a:pPr marL="0" indent="0">
              <a:buNone/>
            </a:pPr>
            <a:r>
              <a:rPr lang="en-US" sz="1300" b="1" dirty="0">
                <a:solidFill>
                  <a:schemeClr val="accent3">
                    <a:lumMod val="25000"/>
                  </a:schemeClr>
                </a:solidFill>
                <a:latin typeface="Abadi" panose="020B0604020104020204" pitchFamily="34" charset="0"/>
              </a:rPr>
              <a:t>Landing Outcome Details:</a:t>
            </a:r>
            <a:br>
              <a:rPr lang="en-US" sz="13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rPr>
              <a:t>True Ocean – Successful landing in the ocean</a:t>
            </a:r>
            <a:br>
              <a:rPr lang="en-US" sz="13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rPr>
              <a:t>False Ocean – Failed landing in the ocean</a:t>
            </a:r>
            <a:br>
              <a:rPr lang="en-US" sz="13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rPr>
              <a:t>True RTLS – Successful landing on a ground pad</a:t>
            </a:r>
            <a:br>
              <a:rPr lang="en-US" sz="13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rPr>
              <a:t>False RTLS – Failed landing on a ground pad</a:t>
            </a:r>
            <a:br>
              <a:rPr lang="en-US" sz="13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rPr>
              <a:t>True ASDS – Successful landing on a drone ship</a:t>
            </a:r>
            <a:br>
              <a:rPr lang="en-US" sz="13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rPr>
              <a:t>False ASDS – Failed landing on a drone ship</a:t>
            </a:r>
            <a:br>
              <a:rPr lang="en-US" sz="13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rPr>
              <a:t>None ASDS / None </a:t>
            </a:r>
            <a:r>
              <a:rPr lang="en-US" sz="1300" dirty="0" err="1">
                <a:solidFill>
                  <a:schemeClr val="accent3">
                    <a:lumMod val="25000"/>
                  </a:schemeClr>
                </a:solidFill>
                <a:latin typeface="Abadi" panose="020B0604020104020204" pitchFamily="34" charset="0"/>
              </a:rPr>
              <a:t>None</a:t>
            </a:r>
            <a:r>
              <a:rPr lang="en-US" sz="1300" dirty="0">
                <a:solidFill>
                  <a:schemeClr val="accent3">
                    <a:lumMod val="25000"/>
                  </a:schemeClr>
                </a:solidFill>
                <a:latin typeface="Abadi" panose="020B0604020104020204" pitchFamily="34" charset="0"/>
              </a:rPr>
              <a:t> – No landing attempt or missing data</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1028087"/>
            <a:ext cx="350615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Data Wrangling</a:t>
            </a:r>
          </a:p>
        </p:txBody>
      </p:sp>
      <p:pic>
        <p:nvPicPr>
          <p:cNvPr id="6" name="Imagen 5" descr="Interfaz de usuario gráfica, Texto, Aplicación, Correo electrónico&#10;&#10;El contenido generado por IA puede ser incorrecto.">
            <a:extLst>
              <a:ext uri="{FF2B5EF4-FFF2-40B4-BE49-F238E27FC236}">
                <a16:creationId xmlns:a16="http://schemas.microsoft.com/office/drawing/2014/main" id="{E1519BDB-F3AB-BB81-0061-1D91488D8400}"/>
              </a:ext>
            </a:extLst>
          </p:cNvPr>
          <p:cNvPicPr>
            <a:picLocks noChangeAspect="1"/>
          </p:cNvPicPr>
          <p:nvPr/>
        </p:nvPicPr>
        <p:blipFill>
          <a:blip r:embed="rId4"/>
          <a:stretch>
            <a:fillRect/>
          </a:stretch>
        </p:blipFill>
        <p:spPr>
          <a:xfrm>
            <a:off x="7949600" y="2236222"/>
            <a:ext cx="2987341" cy="4621777"/>
          </a:xfrm>
          <a:prstGeom prst="rect">
            <a:avLst/>
          </a:prstGeom>
        </p:spPr>
      </p:pic>
      <p:sp>
        <p:nvSpPr>
          <p:cNvPr id="7" name="Rectángulo: esquinas redondeadas 6">
            <a:extLst>
              <a:ext uri="{FF2B5EF4-FFF2-40B4-BE49-F238E27FC236}">
                <a16:creationId xmlns:a16="http://schemas.microsoft.com/office/drawing/2014/main" id="{00DFD202-6E06-72B9-5F24-BA9FD1FBB173}"/>
              </a:ext>
            </a:extLst>
          </p:cNvPr>
          <p:cNvSpPr/>
          <p:nvPr/>
        </p:nvSpPr>
        <p:spPr>
          <a:xfrm>
            <a:off x="143433" y="6463553"/>
            <a:ext cx="6617447" cy="268941"/>
          </a:xfrm>
          <a:prstGeom prst="roundRect">
            <a:avLst/>
          </a:prstGeom>
          <a:solidFill>
            <a:schemeClr val="tx2">
              <a:lumMod val="20000"/>
              <a:lumOff val="80000"/>
            </a:schemeClr>
          </a:solidFill>
          <a:ln>
            <a:solidFill>
              <a:srgbClr val="622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CuadroTexto 8">
            <a:extLst>
              <a:ext uri="{FF2B5EF4-FFF2-40B4-BE49-F238E27FC236}">
                <a16:creationId xmlns:a16="http://schemas.microsoft.com/office/drawing/2014/main" id="{94C9DADA-8CF2-A998-D32C-ACC9D851C210}"/>
              </a:ext>
            </a:extLst>
          </p:cNvPr>
          <p:cNvSpPr txBox="1"/>
          <p:nvPr/>
        </p:nvSpPr>
        <p:spPr>
          <a:xfrm>
            <a:off x="124010" y="6472518"/>
            <a:ext cx="6931214" cy="261610"/>
          </a:xfrm>
          <a:prstGeom prst="rect">
            <a:avLst/>
          </a:prstGeom>
          <a:noFill/>
        </p:spPr>
        <p:txBody>
          <a:bodyPr wrap="square" rtlCol="0">
            <a:spAutoFit/>
          </a:bodyPr>
          <a:lstStyle/>
          <a:p>
            <a:r>
              <a:rPr lang="es-CL" sz="1100" dirty="0">
                <a:latin typeface="Abadi" panose="020B0604020104020204" pitchFamily="34" charset="0"/>
              </a:rPr>
              <a:t>https://github.com/Michu-code/Class-IBM/blob/main/3.%20labs-jupyter-spacex-Data%20wrangling.ipynb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2052" name="Picture 4" descr="icono de gráfico de barras 4627986 Vector en Vecteezy">
            <a:extLst>
              <a:ext uri="{FF2B5EF4-FFF2-40B4-BE49-F238E27FC236}">
                <a16:creationId xmlns:a16="http://schemas.microsoft.com/office/drawing/2014/main" id="{06B15238-2096-E7F9-AA35-87AD63347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638" y="4235824"/>
            <a:ext cx="2693894" cy="269389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0964" y="2640496"/>
            <a:ext cx="2825683" cy="2083455"/>
          </a:xfrm>
          <a:prstGeom prst="rect">
            <a:avLst/>
          </a:prstGeom>
        </p:spPr>
        <p:txBody>
          <a:bodyPr lIns="91440" tIns="45720" rIns="91440" bIns="45720" anchor="t">
            <a:noAutofit/>
          </a:bodyPr>
          <a:lstStyle/>
          <a:p>
            <a:pPr marL="0" indent="0">
              <a:buNone/>
            </a:pPr>
            <a:r>
              <a:rPr lang="en-US" sz="1600" b="1" dirty="0">
                <a:latin typeface="Abadi" panose="020B0604020104020204" pitchFamily="34" charset="0"/>
              </a:rPr>
              <a:t>	Scatter Plot</a:t>
            </a:r>
          </a:p>
          <a:p>
            <a:r>
              <a:rPr lang="en-US" sz="1600" dirty="0">
                <a:latin typeface="Abadi" panose="020B0604020104020204" pitchFamily="34" charset="0"/>
              </a:rPr>
              <a:t>Explore relationships between two numerical variables.</a:t>
            </a:r>
          </a:p>
          <a:p>
            <a:r>
              <a:rPr lang="en-US" sz="1600" dirty="0">
                <a:latin typeface="Abadi" panose="020B0604020104020204" pitchFamily="34" charset="0"/>
              </a:rPr>
              <a:t>Identify trends, patterns, or clusters in the data.</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992996"/>
            <a:ext cx="6213495"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EDA with Data Visualization</a:t>
            </a:r>
          </a:p>
        </p:txBody>
      </p:sp>
      <p:sp>
        <p:nvSpPr>
          <p:cNvPr id="6" name="Content Placeholder 4">
            <a:extLst>
              <a:ext uri="{FF2B5EF4-FFF2-40B4-BE49-F238E27FC236}">
                <a16:creationId xmlns:a16="http://schemas.microsoft.com/office/drawing/2014/main" id="{5C5D97E8-43AE-9CEC-A2B1-FC31E2330E90}"/>
              </a:ext>
            </a:extLst>
          </p:cNvPr>
          <p:cNvSpPr txBox="1">
            <a:spLocks/>
          </p:cNvSpPr>
          <p:nvPr/>
        </p:nvSpPr>
        <p:spPr>
          <a:xfrm>
            <a:off x="4683158" y="2674664"/>
            <a:ext cx="2825683" cy="1814962"/>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sz="1600" b="1" dirty="0"/>
              <a:t>	</a:t>
            </a:r>
            <a:r>
              <a:rPr lang="en-US" sz="1600" b="1" dirty="0">
                <a:latin typeface="Abadi" panose="020B0604020104020204" pitchFamily="34" charset="0"/>
              </a:rPr>
              <a:t>Bar chart</a:t>
            </a:r>
            <a:endParaRPr lang="es-MX" sz="1600" b="1" dirty="0">
              <a:latin typeface="Abadi" panose="020B0604020104020204" pitchFamily="34" charset="0"/>
            </a:endParaRPr>
          </a:p>
          <a:p>
            <a:r>
              <a:rPr lang="en-US" sz="1600" dirty="0">
                <a:latin typeface="Abadi" panose="020B0604020104020204" pitchFamily="34" charset="0"/>
              </a:rPr>
              <a:t>Compare a numerical value across categories.</a:t>
            </a:r>
          </a:p>
          <a:p>
            <a:r>
              <a:rPr lang="en-US" sz="1600" dirty="0">
                <a:latin typeface="Abadi" panose="020B0604020104020204" pitchFamily="34" charset="0"/>
              </a:rPr>
              <a:t>Visualize differences in success rates among different orbit types.</a:t>
            </a:r>
          </a:p>
        </p:txBody>
      </p:sp>
      <p:sp>
        <p:nvSpPr>
          <p:cNvPr id="7" name="Content Placeholder 4">
            <a:extLst>
              <a:ext uri="{FF2B5EF4-FFF2-40B4-BE49-F238E27FC236}">
                <a16:creationId xmlns:a16="http://schemas.microsoft.com/office/drawing/2014/main" id="{A851EA5D-5211-304E-5782-973E615F96CE}"/>
              </a:ext>
            </a:extLst>
          </p:cNvPr>
          <p:cNvSpPr txBox="1">
            <a:spLocks/>
          </p:cNvSpPr>
          <p:nvPr/>
        </p:nvSpPr>
        <p:spPr>
          <a:xfrm>
            <a:off x="8418524" y="2640497"/>
            <a:ext cx="3101123" cy="1814962"/>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sz="1600" b="1" dirty="0"/>
              <a:t>	</a:t>
            </a:r>
            <a:r>
              <a:rPr lang="en-US" sz="1600" b="1" dirty="0">
                <a:latin typeface="Abadi" panose="020B0604020104020204" pitchFamily="34" charset="0"/>
              </a:rPr>
              <a:t>Line Chart </a:t>
            </a:r>
            <a:endParaRPr lang="es-MX" sz="1600" b="1" dirty="0">
              <a:latin typeface="Abadi" panose="020B0604020104020204" pitchFamily="34" charset="0"/>
            </a:endParaRPr>
          </a:p>
          <a:p>
            <a:r>
              <a:rPr lang="en-US" sz="1600" dirty="0">
                <a:latin typeface="Abadi" panose="020B0604020104020204" pitchFamily="34" charset="0"/>
              </a:rPr>
              <a:t>Show trends over time. </a:t>
            </a:r>
          </a:p>
          <a:p>
            <a:r>
              <a:rPr lang="en-US" sz="1600" dirty="0">
                <a:latin typeface="Abadi" panose="020B0604020104020204" pitchFamily="34" charset="0"/>
              </a:rPr>
              <a:t>Track the progress or change of a metric across years.</a:t>
            </a:r>
          </a:p>
        </p:txBody>
      </p:sp>
      <p:pic>
        <p:nvPicPr>
          <p:cNvPr id="2056" name="Picture 8" descr="Scatter Plot icon vector image Can be used for Data Science | Premium Vector">
            <a:extLst>
              <a:ext uri="{FF2B5EF4-FFF2-40B4-BE49-F238E27FC236}">
                <a16:creationId xmlns:a16="http://schemas.microsoft.com/office/drawing/2014/main" id="{056295D7-DA12-C010-4E09-21577FB8A9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7105" y="4965999"/>
            <a:ext cx="1541180" cy="154118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ráfico de linea - Iconos gratis de negocio">
            <a:extLst>
              <a:ext uri="{FF2B5EF4-FFF2-40B4-BE49-F238E27FC236}">
                <a16:creationId xmlns:a16="http://schemas.microsoft.com/office/drawing/2014/main" id="{77F1B11B-81AB-D717-339D-EE67FC5739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2704" y="4796390"/>
            <a:ext cx="1572761" cy="1572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4113" y="2295812"/>
            <a:ext cx="11234829" cy="4351338"/>
          </a:xfrm>
          <a:prstGeom prst="rect">
            <a:avLst/>
          </a:prstGeom>
        </p:spPr>
        <p:txBody>
          <a:bodyPr lIns="91440" tIns="45720" rIns="91440" bIns="45720" anchor="t">
            <a:noAutofit/>
          </a:bodyPr>
          <a:lstStyle/>
          <a:p>
            <a:pPr marL="0" indent="0">
              <a:buNone/>
            </a:pPr>
            <a:r>
              <a:rPr lang="en-US" sz="1400" dirty="0">
                <a:latin typeface="Abadi" panose="020B0604020104020204" pitchFamily="34" charset="0"/>
              </a:rPr>
              <a:t>This process involves using SQL queries to explore and retrieve specific information from a dataset related to space missions. These queries include:</a:t>
            </a:r>
            <a:br>
              <a:rPr lang="en-US" sz="1400" dirty="0">
                <a:latin typeface="Abadi" panose="020B0604020104020204" pitchFamily="34" charset="0"/>
              </a:rPr>
            </a:br>
            <a:endParaRPr lang="en-US" sz="1400" dirty="0">
              <a:latin typeface="Abadi" panose="020B0604020104020204" pitchFamily="34" charset="0"/>
            </a:endParaRPr>
          </a:p>
          <a:p>
            <a:r>
              <a:rPr lang="en-US" sz="1400" dirty="0">
                <a:latin typeface="Abadi" panose="020B0604020104020204" pitchFamily="34" charset="0"/>
              </a:rPr>
              <a:t>1. Listing the names of launch sites across missions.</a:t>
            </a:r>
          </a:p>
          <a:p>
            <a:r>
              <a:rPr lang="en-US" sz="1400" dirty="0">
                <a:latin typeface="Abadi" panose="020B0604020104020204" pitchFamily="34" charset="0"/>
              </a:rPr>
              <a:t>2. Displaying five records where launch sites begin with "CCA."</a:t>
            </a:r>
          </a:p>
          <a:p>
            <a:r>
              <a:rPr lang="en-US" sz="1400" dirty="0">
                <a:latin typeface="Abadi" panose="020B0604020104020204" pitchFamily="34" charset="0"/>
              </a:rPr>
              <a:t>3. Calculating the total payload mass carried by rockets launched by NASA (CRS).</a:t>
            </a:r>
          </a:p>
          <a:p>
            <a:r>
              <a:rPr lang="en-US" sz="1400" dirty="0">
                <a:latin typeface="Abadi" panose="020B0604020104020204" pitchFamily="34" charset="0"/>
              </a:rPr>
              <a:t>4. Obtaining the average payload weight of the F9 v1.1 booster.</a:t>
            </a:r>
          </a:p>
          <a:p>
            <a:r>
              <a:rPr lang="en-US" sz="1400" dirty="0">
                <a:latin typeface="Abadi" panose="020B0604020104020204" pitchFamily="34" charset="0"/>
              </a:rPr>
              <a:t>5. Finding the date of the first successful landing on land.</a:t>
            </a:r>
          </a:p>
          <a:p>
            <a:r>
              <a:rPr lang="en-US" sz="1400" dirty="0">
                <a:latin typeface="Abadi" panose="020B0604020104020204" pitchFamily="34" charset="0"/>
              </a:rPr>
              <a:t>6. Identifying the names of successful boosters on unmanned spacecraft that carried payloads between 4,000 and 6,000 kg.</a:t>
            </a:r>
          </a:p>
          <a:p>
            <a:r>
              <a:rPr lang="en-US" sz="1400" dirty="0">
                <a:latin typeface="Abadi" panose="020B0604020104020204" pitchFamily="34" charset="0"/>
              </a:rPr>
              <a:t>7. Counting the total number of successful and unsuccessful missions.</a:t>
            </a:r>
          </a:p>
          <a:p>
            <a:r>
              <a:rPr lang="en-US" sz="1400" dirty="0">
                <a:latin typeface="Abadi" panose="020B0604020104020204" pitchFamily="34" charset="0"/>
              </a:rPr>
              <a:t>8. Determining which booster versions carried the largest payloads.</a:t>
            </a:r>
          </a:p>
          <a:p>
            <a:r>
              <a:rPr lang="en-US" sz="1400" dirty="0">
                <a:latin typeface="Abadi" panose="020B0604020104020204" pitchFamily="34" charset="0"/>
              </a:rPr>
              <a:t>9. List the failed unmanned spacecraft landings in 2015, including booster versions and launch sites.</a:t>
            </a:r>
          </a:p>
          <a:p>
            <a:r>
              <a:rPr lang="en-US" sz="1400" dirty="0">
                <a:latin typeface="Abadi" panose="020B0604020104020204" pitchFamily="34" charset="0"/>
              </a:rPr>
              <a:t>10. Classify the landings (as "Failure" or "Success") over a date range from June 4, 2010, to June 4, 2013, in descending order.</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992996"/>
            <a:ext cx="3039989"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EDA with SQL</a:t>
            </a:r>
            <a:endParaRPr lang="en-US" dirty="0">
              <a:solidFill>
                <a:schemeClr val="bg1"/>
              </a:solidFill>
            </a:endParaRPr>
          </a:p>
        </p:txBody>
      </p:sp>
      <p:sp>
        <p:nvSpPr>
          <p:cNvPr id="2" name="Rectángulo: esquinas redondeadas 1">
            <a:extLst>
              <a:ext uri="{FF2B5EF4-FFF2-40B4-BE49-F238E27FC236}">
                <a16:creationId xmlns:a16="http://schemas.microsoft.com/office/drawing/2014/main" id="{9F819DD6-4579-917B-1C85-5F4019B679AF}"/>
              </a:ext>
            </a:extLst>
          </p:cNvPr>
          <p:cNvSpPr/>
          <p:nvPr/>
        </p:nvSpPr>
        <p:spPr>
          <a:xfrm>
            <a:off x="143433" y="6463553"/>
            <a:ext cx="6617447" cy="268941"/>
          </a:xfrm>
          <a:prstGeom prst="roundRect">
            <a:avLst/>
          </a:prstGeom>
          <a:solidFill>
            <a:schemeClr val="tx2">
              <a:lumMod val="20000"/>
              <a:lumOff val="80000"/>
            </a:schemeClr>
          </a:solidFill>
          <a:ln>
            <a:solidFill>
              <a:srgbClr val="622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CuadroTexto 5">
            <a:extLst>
              <a:ext uri="{FF2B5EF4-FFF2-40B4-BE49-F238E27FC236}">
                <a16:creationId xmlns:a16="http://schemas.microsoft.com/office/drawing/2014/main" id="{887B8460-C81C-4CFB-83DF-967EF735DC33}"/>
              </a:ext>
            </a:extLst>
          </p:cNvPr>
          <p:cNvSpPr txBox="1"/>
          <p:nvPr/>
        </p:nvSpPr>
        <p:spPr>
          <a:xfrm>
            <a:off x="124010" y="6472518"/>
            <a:ext cx="6491943" cy="261610"/>
          </a:xfrm>
          <a:prstGeom prst="rect">
            <a:avLst/>
          </a:prstGeom>
          <a:noFill/>
        </p:spPr>
        <p:txBody>
          <a:bodyPr wrap="square" rtlCol="0">
            <a:spAutoFit/>
          </a:bodyPr>
          <a:lstStyle/>
          <a:p>
            <a:r>
              <a:rPr lang="es-CL" sz="1100" dirty="0">
                <a:latin typeface="Abadi" panose="020B0604020104020204" pitchFamily="34" charset="0"/>
              </a:rPr>
              <a:t>https://github.com/Michu-code/Class-IBM/blob/main/4.%20jupyter-labs-eda-sql-coursera_sqllite.ipynb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5139" y="2355472"/>
            <a:ext cx="10781756" cy="4215651"/>
          </a:xfrm>
          <a:prstGeom prst="rect">
            <a:avLst/>
          </a:prstGeom>
        </p:spPr>
        <p:txBody>
          <a:bodyPr>
            <a:normAutofit fontScale="55000" lnSpcReduction="20000"/>
          </a:bodyPr>
          <a:lstStyle/>
          <a:p>
            <a:pPr marL="0" indent="0">
              <a:lnSpc>
                <a:spcPct val="100000"/>
              </a:lnSpc>
              <a:spcBef>
                <a:spcPts val="1400"/>
              </a:spcBef>
              <a:buNone/>
            </a:pPr>
            <a:r>
              <a:rPr lang="en-US" sz="2700" dirty="0">
                <a:solidFill>
                  <a:schemeClr val="accent3">
                    <a:lumMod val="25000"/>
                  </a:schemeClr>
                </a:solidFill>
                <a:latin typeface="Abadi" panose="020B0604020104020204" pitchFamily="34" charset="0"/>
              </a:rPr>
              <a:t>This brief explains how different objects were created and added to an interactive map to visualize launch data.</a:t>
            </a:r>
          </a:p>
          <a:p>
            <a:pPr>
              <a:lnSpc>
                <a:spcPct val="100000"/>
              </a:lnSpc>
              <a:spcBef>
                <a:spcPts val="1400"/>
              </a:spcBef>
            </a:pPr>
            <a:endParaRPr lang="en-US" sz="2700" dirty="0">
              <a:solidFill>
                <a:schemeClr val="accent3">
                  <a:lumMod val="25000"/>
                </a:schemeClr>
              </a:solidFill>
              <a:latin typeface="Abadi" panose="020B0604020104020204" pitchFamily="34" charset="0"/>
            </a:endParaRPr>
          </a:p>
          <a:p>
            <a:pPr>
              <a:lnSpc>
                <a:spcPct val="100000"/>
              </a:lnSpc>
              <a:spcBef>
                <a:spcPts val="1400"/>
              </a:spcBef>
            </a:pPr>
            <a:r>
              <a:rPr lang="en-US" sz="2700" dirty="0">
                <a:solidFill>
                  <a:schemeClr val="accent3">
                    <a:lumMod val="25000"/>
                  </a:schemeClr>
                </a:solidFill>
                <a:latin typeface="Abadi" panose="020B0604020104020204" pitchFamily="34" charset="0"/>
              </a:rPr>
              <a:t>All launch sites were marked on the map using a Folium Map object.</a:t>
            </a:r>
          </a:p>
          <a:p>
            <a:pPr>
              <a:lnSpc>
                <a:spcPct val="100000"/>
              </a:lnSpc>
              <a:spcBef>
                <a:spcPts val="1400"/>
              </a:spcBef>
            </a:pPr>
            <a:r>
              <a:rPr lang="en-US" sz="2700" dirty="0">
                <a:solidFill>
                  <a:schemeClr val="accent3">
                    <a:lumMod val="25000"/>
                  </a:schemeClr>
                </a:solidFill>
                <a:latin typeface="Abadi" panose="020B0604020104020204" pitchFamily="34" charset="0"/>
              </a:rPr>
              <a:t>For each site, a circle and a marker were added to identify its location.</a:t>
            </a:r>
          </a:p>
          <a:p>
            <a:pPr>
              <a:lnSpc>
                <a:spcPct val="100000"/>
              </a:lnSpc>
              <a:spcBef>
                <a:spcPts val="1400"/>
              </a:spcBef>
            </a:pPr>
            <a:r>
              <a:rPr lang="en-US" sz="2700" dirty="0">
                <a:solidFill>
                  <a:schemeClr val="accent3">
                    <a:lumMod val="25000"/>
                  </a:schemeClr>
                </a:solidFill>
                <a:latin typeface="Abadi" panose="020B0604020104020204" pitchFamily="34" charset="0"/>
              </a:rPr>
              <a:t>To display successful and failed launches at each site, the events were grouped together, as many shared the same coordinates.</a:t>
            </a:r>
          </a:p>
          <a:p>
            <a:pPr>
              <a:lnSpc>
                <a:spcPct val="100000"/>
              </a:lnSpc>
              <a:spcBef>
                <a:spcPts val="1400"/>
              </a:spcBef>
            </a:pPr>
            <a:r>
              <a:rPr lang="en-US" sz="2700" dirty="0">
                <a:solidFill>
                  <a:schemeClr val="accent3">
                    <a:lumMod val="25000"/>
                  </a:schemeClr>
                </a:solidFill>
                <a:latin typeface="Abadi" panose="020B0604020104020204" pitchFamily="34" charset="0"/>
              </a:rPr>
              <a:t>Before grouping, each marker was assigned a color: green for successful launches (class = 1) and red for failed launches (class = 0).</a:t>
            </a:r>
          </a:p>
          <a:p>
            <a:pPr>
              <a:lnSpc>
                <a:spcPct val="100000"/>
              </a:lnSpc>
              <a:spcBef>
                <a:spcPts val="1400"/>
              </a:spcBef>
            </a:pPr>
            <a:r>
              <a:rPr lang="en-US" sz="2700" dirty="0">
                <a:solidFill>
                  <a:schemeClr val="accent3">
                    <a:lumMod val="25000"/>
                  </a:schemeClr>
                </a:solidFill>
                <a:latin typeface="Abadi" panose="020B0604020104020204" pitchFamily="34" charset="0"/>
              </a:rPr>
              <a:t>A </a:t>
            </a:r>
            <a:r>
              <a:rPr lang="en-US" sz="2700" dirty="0" err="1">
                <a:solidFill>
                  <a:schemeClr val="accent3">
                    <a:lumMod val="25000"/>
                  </a:schemeClr>
                </a:solidFill>
                <a:latin typeface="Abadi" panose="020B0604020104020204" pitchFamily="34" charset="0"/>
              </a:rPr>
              <a:t>MarkerCluster</a:t>
            </a:r>
            <a:r>
              <a:rPr lang="en-US" sz="2700" dirty="0">
                <a:solidFill>
                  <a:schemeClr val="accent3">
                    <a:lumMod val="25000"/>
                  </a:schemeClr>
                </a:solidFill>
                <a:latin typeface="Abadi" panose="020B0604020104020204" pitchFamily="34" charset="0"/>
              </a:rPr>
              <a:t> was used to group the launches, adding a marker for each with a text icon indicating the distance, whose color matched the launch status.</a:t>
            </a:r>
          </a:p>
          <a:p>
            <a:pPr>
              <a:lnSpc>
                <a:spcPct val="100000"/>
              </a:lnSpc>
              <a:spcBef>
                <a:spcPts val="1400"/>
              </a:spcBef>
            </a:pPr>
            <a:r>
              <a:rPr lang="en-US" sz="2700" dirty="0">
                <a:solidFill>
                  <a:schemeClr val="accent3">
                    <a:lumMod val="25000"/>
                  </a:schemeClr>
                </a:solidFill>
                <a:latin typeface="Abadi" panose="020B0604020104020204" pitchFamily="34" charset="0"/>
              </a:rPr>
              <a:t>To analyze the proximity of the launch sites, the distances between points were calculated using their latitude and longitude coordinates.</a:t>
            </a:r>
          </a:p>
          <a:p>
            <a:pPr>
              <a:lnSpc>
                <a:spcPct val="100000"/>
              </a:lnSpc>
              <a:spcBef>
                <a:spcPts val="1400"/>
              </a:spcBef>
            </a:pPr>
            <a:r>
              <a:rPr lang="en-US" sz="2700" dirty="0">
                <a:solidFill>
                  <a:schemeClr val="accent3">
                    <a:lumMod val="25000"/>
                  </a:schemeClr>
                </a:solidFill>
                <a:latin typeface="Abadi" panose="020B0604020104020204" pitchFamily="34" charset="0"/>
              </a:rPr>
              <a:t>Markers were created to show these distances and lines were drawn (using </a:t>
            </a:r>
            <a:r>
              <a:rPr lang="en-US" sz="2700" dirty="0" err="1">
                <a:solidFill>
                  <a:schemeClr val="accent3">
                    <a:lumMod val="25000"/>
                  </a:schemeClr>
                </a:solidFill>
                <a:latin typeface="Abadi" panose="020B0604020104020204" pitchFamily="34" charset="0"/>
              </a:rPr>
              <a:t>folium.PolyLine</a:t>
            </a:r>
            <a:r>
              <a:rPr lang="en-US" sz="2700" dirty="0">
                <a:solidFill>
                  <a:schemeClr val="accent3">
                    <a:lumMod val="25000"/>
                  </a:schemeClr>
                </a:solidFill>
                <a:latin typeface="Abadi" panose="020B0604020104020204" pitchFamily="34" charset="0"/>
              </a:rPr>
              <a:t>) to visualize the connections between sites and their proximities on the map.</a:t>
            </a:r>
            <a:endParaRPr lang="en-US" sz="27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99299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Build an Interactive Map with Folium</a:t>
            </a:r>
            <a:endParaRPr lang="en-US" dirty="0">
              <a:solidFill>
                <a:schemeClr val="bg1"/>
              </a:solidFill>
            </a:endParaRPr>
          </a:p>
        </p:txBody>
      </p:sp>
      <p:sp>
        <p:nvSpPr>
          <p:cNvPr id="2" name="Rectángulo: esquinas redondeadas 1">
            <a:extLst>
              <a:ext uri="{FF2B5EF4-FFF2-40B4-BE49-F238E27FC236}">
                <a16:creationId xmlns:a16="http://schemas.microsoft.com/office/drawing/2014/main" id="{00017172-D817-B717-4C22-6BD743FCF79F}"/>
              </a:ext>
            </a:extLst>
          </p:cNvPr>
          <p:cNvSpPr/>
          <p:nvPr/>
        </p:nvSpPr>
        <p:spPr>
          <a:xfrm>
            <a:off x="143433" y="6463553"/>
            <a:ext cx="6617447" cy="268941"/>
          </a:xfrm>
          <a:prstGeom prst="roundRect">
            <a:avLst/>
          </a:prstGeom>
          <a:solidFill>
            <a:schemeClr val="tx2">
              <a:lumMod val="20000"/>
              <a:lumOff val="80000"/>
            </a:schemeClr>
          </a:solidFill>
          <a:ln>
            <a:solidFill>
              <a:srgbClr val="622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CuadroTexto 5">
            <a:extLst>
              <a:ext uri="{FF2B5EF4-FFF2-40B4-BE49-F238E27FC236}">
                <a16:creationId xmlns:a16="http://schemas.microsoft.com/office/drawing/2014/main" id="{7FF232A5-AAE2-D7F4-631A-F1F7084FCA7A}"/>
              </a:ext>
            </a:extLst>
          </p:cNvPr>
          <p:cNvSpPr txBox="1"/>
          <p:nvPr/>
        </p:nvSpPr>
        <p:spPr>
          <a:xfrm>
            <a:off x="124010" y="6472518"/>
            <a:ext cx="6491943" cy="261610"/>
          </a:xfrm>
          <a:prstGeom prst="rect">
            <a:avLst/>
          </a:prstGeom>
          <a:noFill/>
        </p:spPr>
        <p:txBody>
          <a:bodyPr wrap="square" rtlCol="0">
            <a:spAutoFit/>
          </a:bodyPr>
          <a:lstStyle/>
          <a:p>
            <a:r>
              <a:rPr lang="es-CL" sz="1100" dirty="0">
                <a:latin typeface="Abadi" panose="020B0604020104020204" pitchFamily="34" charset="0"/>
              </a:rPr>
              <a:t>https://github.com/Michu-code/Class-IBM/blob/main/6.%20lab_jupyter_launch_site_location.ipynb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1751" y="2309716"/>
            <a:ext cx="11063402" cy="4136010"/>
          </a:xfrm>
          <a:prstGeom prst="rect">
            <a:avLst/>
          </a:prstGeom>
        </p:spPr>
        <p:txBody>
          <a:bodyPr vert="horz" lIns="91440" tIns="45720" rIns="91440" bIns="45720" rtlCol="0" anchor="t">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Two types of charts were incorporated into a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panel to facilitate interactive data visualization.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First, the corresponding libraries were imported to develop the web application in Python. These include </a:t>
            </a:r>
            <a:r>
              <a:rPr lang="en-US" sz="2200" dirty="0" err="1">
                <a:solidFill>
                  <a:schemeClr val="accent3">
                    <a:lumMod val="25000"/>
                  </a:schemeClr>
                </a:solidFill>
                <a:latin typeface="Abadi" panose="020B0604020104020204" pitchFamily="34" charset="0"/>
              </a:rPr>
              <a:t>dash_html_components</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dash_core_components</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dash.dependencies</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plotly.express</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Pie chart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px.pie</a:t>
            </a:r>
            <a:r>
              <a:rPr lang="en-US" sz="2200" dirty="0">
                <a:solidFill>
                  <a:schemeClr val="accent3">
                    <a:lumMod val="25000"/>
                  </a:schemeClr>
                </a:solidFill>
                <a:latin typeface="Abadi" panose="020B0604020104020204" pitchFamily="34" charset="0"/>
              </a:rPr>
              <a:t>(), which illustrates the number of successful launches at each site, allowing us to identify which are the most successful.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Additionally, </a:t>
            </a:r>
            <a:r>
              <a:rPr lang="en-US" sz="2200" dirty="0" err="1">
                <a:solidFill>
                  <a:schemeClr val="accent3">
                    <a:lumMod val="25000"/>
                  </a:schemeClr>
                </a:solidFill>
                <a:latin typeface="Abadi" panose="020B0604020104020204" pitchFamily="34" charset="0"/>
              </a:rPr>
              <a:t>dcc.Dropdown</a:t>
            </a:r>
            <a:r>
              <a:rPr lang="en-US" sz="2200" dirty="0">
                <a:solidFill>
                  <a:schemeClr val="accent3">
                    <a:lumMod val="25000"/>
                  </a:schemeClr>
                </a:solidFill>
                <a:latin typeface="Abadi" panose="020B0604020104020204" pitchFamily="34" charset="0"/>
              </a:rPr>
              <a:t>() was added to allow filtering the chart using a dropdown menu and thus analyze the success or failure rate for a specific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Scatter chart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px.scatter</a:t>
            </a:r>
            <a:r>
              <a:rPr lang="en-US" sz="2200" dirty="0">
                <a:solidFill>
                  <a:schemeClr val="accent3">
                    <a:lumMod val="25000"/>
                  </a:schemeClr>
                </a:solidFill>
                <a:latin typeface="Abadi" panose="020B0604020104020204" pitchFamily="34" charset="0"/>
              </a:rPr>
              <a:t>(), which shows the relationship between the launch result (success or failure) and the payload mass in kilograms.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Finally, </a:t>
            </a:r>
            <a:r>
              <a:rPr lang="en-US" sz="2200" dirty="0" err="1">
                <a:solidFill>
                  <a:schemeClr val="accent3">
                    <a:lumMod val="25000"/>
                  </a:schemeClr>
                </a:solidFill>
                <a:latin typeface="Abadi" panose="020B0604020104020204" pitchFamily="34" charset="0"/>
              </a:rPr>
              <a:t>RangeSlider</a:t>
            </a:r>
            <a:r>
              <a:rPr lang="en-US" sz="2200" dirty="0">
                <a:solidFill>
                  <a:schemeClr val="accent3">
                    <a:lumMod val="25000"/>
                  </a:schemeClr>
                </a:solidFill>
                <a:latin typeface="Abadi" panose="020B0604020104020204" pitchFamily="34" charset="0"/>
              </a:rPr>
              <a:t>() was used to provide a slider bar and provide an interactive chart. It can also be filtered by mass ranges and different propellant types.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99299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Build a Dashboard with </a:t>
            </a:r>
            <a:r>
              <a:rPr lang="en-US" dirty="0" err="1">
                <a:solidFill>
                  <a:schemeClr val="bg1"/>
                </a:solidFill>
                <a:latin typeface="Abadi"/>
              </a:rPr>
              <a:t>Plotly</a:t>
            </a:r>
            <a:r>
              <a:rPr lang="en-US" dirty="0">
                <a:solidFill>
                  <a:schemeClr val="bg1"/>
                </a:solidFill>
                <a:latin typeface="Abadi"/>
              </a:rPr>
              <a:t> Dash</a:t>
            </a:r>
          </a:p>
        </p:txBody>
      </p:sp>
      <p:sp>
        <p:nvSpPr>
          <p:cNvPr id="2" name="Rectángulo: esquinas redondeadas 1">
            <a:extLst>
              <a:ext uri="{FF2B5EF4-FFF2-40B4-BE49-F238E27FC236}">
                <a16:creationId xmlns:a16="http://schemas.microsoft.com/office/drawing/2014/main" id="{5EB94B71-8010-6DD3-0236-554108B250CD}"/>
              </a:ext>
            </a:extLst>
          </p:cNvPr>
          <p:cNvSpPr/>
          <p:nvPr/>
        </p:nvSpPr>
        <p:spPr>
          <a:xfrm>
            <a:off x="143433" y="6463553"/>
            <a:ext cx="6617447" cy="268941"/>
          </a:xfrm>
          <a:prstGeom prst="roundRect">
            <a:avLst/>
          </a:prstGeom>
          <a:solidFill>
            <a:schemeClr val="tx2">
              <a:lumMod val="20000"/>
              <a:lumOff val="80000"/>
            </a:schemeClr>
          </a:solidFill>
          <a:ln>
            <a:solidFill>
              <a:srgbClr val="622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CuadroTexto 5">
            <a:extLst>
              <a:ext uri="{FF2B5EF4-FFF2-40B4-BE49-F238E27FC236}">
                <a16:creationId xmlns:a16="http://schemas.microsoft.com/office/drawing/2014/main" id="{488CB232-48B0-50BE-B93B-F91C23BEE4D8}"/>
              </a:ext>
            </a:extLst>
          </p:cNvPr>
          <p:cNvSpPr txBox="1"/>
          <p:nvPr/>
        </p:nvSpPr>
        <p:spPr>
          <a:xfrm>
            <a:off x="106081" y="6472518"/>
            <a:ext cx="649194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100" dirty="0">
                <a:latin typeface="Abadi" panose="020B0604020104020204" pitchFamily="34" charset="0"/>
              </a:rPr>
              <a:t>https://github.com/Michu-code/Class-IBM/blob/main/7.%20spacex_app.py</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9" name="Rectángulo: esquinas redondeadas 18">
            <a:extLst>
              <a:ext uri="{FF2B5EF4-FFF2-40B4-BE49-F238E27FC236}">
                <a16:creationId xmlns:a16="http://schemas.microsoft.com/office/drawing/2014/main" id="{93CD31FC-ACC1-A439-0669-4F8002A6E722}"/>
              </a:ext>
            </a:extLst>
          </p:cNvPr>
          <p:cNvSpPr/>
          <p:nvPr/>
        </p:nvSpPr>
        <p:spPr>
          <a:xfrm>
            <a:off x="9459318" y="3407315"/>
            <a:ext cx="2228307" cy="1908755"/>
          </a:xfrm>
          <a:prstGeom prst="roundRect">
            <a:avLst/>
          </a:prstGeom>
          <a:solidFill>
            <a:schemeClr val="accent5">
              <a:lumMod val="20000"/>
              <a:lumOff val="80000"/>
            </a:schemeClr>
          </a:solidFill>
          <a:ln w="38100">
            <a:solidFill>
              <a:srgbClr val="6C32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Rectángulo: esquinas redondeadas 17">
            <a:extLst>
              <a:ext uri="{FF2B5EF4-FFF2-40B4-BE49-F238E27FC236}">
                <a16:creationId xmlns:a16="http://schemas.microsoft.com/office/drawing/2014/main" id="{AE9A6EEA-959E-8072-2CC7-0F9D45843973}"/>
              </a:ext>
            </a:extLst>
          </p:cNvPr>
          <p:cNvSpPr/>
          <p:nvPr/>
        </p:nvSpPr>
        <p:spPr>
          <a:xfrm>
            <a:off x="6789239" y="2842536"/>
            <a:ext cx="2083195" cy="2941785"/>
          </a:xfrm>
          <a:prstGeom prst="roundRect">
            <a:avLst/>
          </a:prstGeom>
          <a:solidFill>
            <a:schemeClr val="accent5">
              <a:lumMod val="20000"/>
              <a:lumOff val="80000"/>
            </a:schemeClr>
          </a:solidFill>
          <a:ln w="38100">
            <a:solidFill>
              <a:srgbClr val="6C32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ángulo: esquinas redondeadas 15">
            <a:extLst>
              <a:ext uri="{FF2B5EF4-FFF2-40B4-BE49-F238E27FC236}">
                <a16:creationId xmlns:a16="http://schemas.microsoft.com/office/drawing/2014/main" id="{31330A77-E56A-E509-1AE8-886E441EA403}"/>
              </a:ext>
            </a:extLst>
          </p:cNvPr>
          <p:cNvSpPr/>
          <p:nvPr/>
        </p:nvSpPr>
        <p:spPr>
          <a:xfrm>
            <a:off x="3371044" y="2914257"/>
            <a:ext cx="2823299" cy="2799701"/>
          </a:xfrm>
          <a:prstGeom prst="roundRect">
            <a:avLst/>
          </a:prstGeom>
          <a:solidFill>
            <a:schemeClr val="accent5">
              <a:lumMod val="20000"/>
              <a:lumOff val="80000"/>
            </a:schemeClr>
          </a:solidFill>
          <a:ln w="38100">
            <a:solidFill>
              <a:srgbClr val="6C32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Rectángulo: esquinas redondeadas 19">
            <a:extLst>
              <a:ext uri="{FF2B5EF4-FFF2-40B4-BE49-F238E27FC236}">
                <a16:creationId xmlns:a16="http://schemas.microsoft.com/office/drawing/2014/main" id="{B2FE85A0-02EF-2A71-2597-F83A1295837F}"/>
              </a:ext>
            </a:extLst>
          </p:cNvPr>
          <p:cNvSpPr/>
          <p:nvPr/>
        </p:nvSpPr>
        <p:spPr>
          <a:xfrm>
            <a:off x="563818" y="3052847"/>
            <a:ext cx="2228307" cy="2639842"/>
          </a:xfrm>
          <a:prstGeom prst="roundRect">
            <a:avLst/>
          </a:prstGeom>
          <a:solidFill>
            <a:schemeClr val="accent5">
              <a:lumMod val="20000"/>
              <a:lumOff val="80000"/>
            </a:schemeClr>
          </a:solidFill>
          <a:ln w="38100">
            <a:solidFill>
              <a:srgbClr val="6C32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081" y="2309719"/>
            <a:ext cx="9745663" cy="675529"/>
          </a:xfrm>
          <a:prstGeom prst="rect">
            <a:avLst/>
          </a:prstGeom>
        </p:spPr>
        <p:txBody>
          <a:bodyPr>
            <a:normAutofit/>
          </a:bodyPr>
          <a:lstStyle/>
          <a:p>
            <a:pPr marL="0" indent="0">
              <a:buNone/>
            </a:pPr>
            <a:r>
              <a:rPr lang="en-US" sz="1500" dirty="0">
                <a:latin typeface="Abadi" panose="020B0604020104020204" pitchFamily="34" charset="0"/>
              </a:rPr>
              <a:t>To develop and find the best-performing classification model, we followed a structured process that included several steps: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99299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Predictive Analysis (Classification)</a:t>
            </a:r>
          </a:p>
        </p:txBody>
      </p:sp>
      <p:sp>
        <p:nvSpPr>
          <p:cNvPr id="6" name="Content Placeholder 4">
            <a:extLst>
              <a:ext uri="{FF2B5EF4-FFF2-40B4-BE49-F238E27FC236}">
                <a16:creationId xmlns:a16="http://schemas.microsoft.com/office/drawing/2014/main" id="{41E5CF31-FF51-3B8E-DB78-A7650728074D}"/>
              </a:ext>
            </a:extLst>
          </p:cNvPr>
          <p:cNvSpPr txBox="1">
            <a:spLocks/>
          </p:cNvSpPr>
          <p:nvPr/>
        </p:nvSpPr>
        <p:spPr>
          <a:xfrm>
            <a:off x="590713" y="3172002"/>
            <a:ext cx="2154144" cy="238611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sz="1400" b="1" dirty="0">
                <a:latin typeface="Abadi" panose="020B0604020104020204" pitchFamily="34" charset="0"/>
              </a:rPr>
              <a:t>Data preparation</a:t>
            </a:r>
          </a:p>
          <a:p>
            <a:pPr marL="0" indent="0" algn="just">
              <a:buFont typeface="Wingdings 3" charset="2"/>
              <a:buNone/>
            </a:pPr>
            <a:r>
              <a:rPr lang="en-US" sz="1400" dirty="0">
                <a:latin typeface="Abadi" panose="020B0604020104020204" pitchFamily="34" charset="0"/>
              </a:rPr>
              <a:t>First, we loaded the data using </a:t>
            </a:r>
            <a:r>
              <a:rPr lang="en-US" sz="1400" dirty="0" err="1">
                <a:latin typeface="Abadi" panose="020B0604020104020204" pitchFamily="34" charset="0"/>
              </a:rPr>
              <a:t>Numpy</a:t>
            </a:r>
            <a:r>
              <a:rPr lang="en-US" sz="1400" dirty="0">
                <a:latin typeface="Abadi" panose="020B0604020104020204" pitchFamily="34" charset="0"/>
              </a:rPr>
              <a:t> and Pandas, performed the necessary transformations such as standardization and preprocessing, and then split the dataset into training and test data using </a:t>
            </a:r>
            <a:r>
              <a:rPr lang="en-US" sz="1400" dirty="0" err="1">
                <a:latin typeface="Abadi" panose="020B0604020104020204" pitchFamily="34" charset="0"/>
              </a:rPr>
              <a:t>train_test_split</a:t>
            </a:r>
            <a:r>
              <a:rPr lang="en-US" sz="1400" dirty="0">
                <a:latin typeface="Abadi" panose="020B0604020104020204" pitchFamily="34" charset="0"/>
              </a:rPr>
              <a:t>().</a:t>
            </a:r>
          </a:p>
        </p:txBody>
      </p:sp>
      <p:sp>
        <p:nvSpPr>
          <p:cNvPr id="7" name="Content Placeholder 4">
            <a:extLst>
              <a:ext uri="{FF2B5EF4-FFF2-40B4-BE49-F238E27FC236}">
                <a16:creationId xmlns:a16="http://schemas.microsoft.com/office/drawing/2014/main" id="{A2C49672-70BE-94F4-26E2-BE663EB9116C}"/>
              </a:ext>
            </a:extLst>
          </p:cNvPr>
          <p:cNvSpPr txBox="1">
            <a:spLocks/>
          </p:cNvSpPr>
          <p:nvPr/>
        </p:nvSpPr>
        <p:spPr>
          <a:xfrm>
            <a:off x="3442143" y="3028565"/>
            <a:ext cx="2698678" cy="263984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sz="1400" b="1" dirty="0">
                <a:latin typeface="Abadi" panose="020B0604020104020204" pitchFamily="34" charset="0"/>
              </a:rPr>
              <a:t>Model development</a:t>
            </a:r>
          </a:p>
          <a:p>
            <a:pPr marL="0" indent="0" algn="just">
              <a:buFont typeface="Wingdings 3" charset="2"/>
              <a:buNone/>
            </a:pPr>
            <a:r>
              <a:rPr lang="en-US" sz="1400" dirty="0">
                <a:latin typeface="Abadi" panose="020B0604020104020204" pitchFamily="34" charset="0"/>
              </a:rPr>
              <a:t>Next, we selected different machine learning algorithms suitable for our problem. For each, we created a </a:t>
            </a:r>
            <a:r>
              <a:rPr lang="en-US" sz="1400" dirty="0" err="1">
                <a:latin typeface="Abadi" panose="020B0604020104020204" pitchFamily="34" charset="0"/>
              </a:rPr>
              <a:t>GridSearchCV</a:t>
            </a:r>
            <a:r>
              <a:rPr lang="en-US" sz="1400" dirty="0">
                <a:latin typeface="Abadi" panose="020B0604020104020204" pitchFamily="34" charset="0"/>
              </a:rPr>
              <a:t> object along with a dictionary of hyperparameters to tune. We trained the models using the training data and tuned the hyperparameters to optimize their performance.</a:t>
            </a:r>
          </a:p>
        </p:txBody>
      </p:sp>
      <p:sp>
        <p:nvSpPr>
          <p:cNvPr id="8" name="Content Placeholder 4">
            <a:extLst>
              <a:ext uri="{FF2B5EF4-FFF2-40B4-BE49-F238E27FC236}">
                <a16:creationId xmlns:a16="http://schemas.microsoft.com/office/drawing/2014/main" id="{665F8550-F68B-B384-2543-583F4C21A8DC}"/>
              </a:ext>
            </a:extLst>
          </p:cNvPr>
          <p:cNvSpPr txBox="1">
            <a:spLocks/>
          </p:cNvSpPr>
          <p:nvPr/>
        </p:nvSpPr>
        <p:spPr>
          <a:xfrm>
            <a:off x="6831069" y="2960966"/>
            <a:ext cx="1999167" cy="285025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sz="1400" b="1" dirty="0">
                <a:latin typeface="Abadi" panose="020B0604020104020204" pitchFamily="34" charset="0"/>
              </a:rPr>
              <a:t>Model evaluation</a:t>
            </a:r>
          </a:p>
          <a:p>
            <a:pPr marL="0" indent="0" algn="just">
              <a:buNone/>
            </a:pPr>
            <a:r>
              <a:rPr lang="en-US" sz="1400" dirty="0">
                <a:latin typeface="Abadi" panose="020B0604020104020204" pitchFamily="34" charset="0"/>
              </a:rPr>
              <a:t>To evaluate each model, we reviewed the best hyperparameters (</a:t>
            </a:r>
            <a:r>
              <a:rPr lang="en-US" sz="1400" dirty="0" err="1">
                <a:latin typeface="Abadi" panose="020B0604020104020204" pitchFamily="34" charset="0"/>
              </a:rPr>
              <a:t>best_params</a:t>
            </a:r>
            <a:r>
              <a:rPr lang="en-US" sz="1400" dirty="0">
                <a:latin typeface="Abadi" panose="020B0604020104020204" pitchFamily="34" charset="0"/>
              </a:rPr>
              <a:t>_) and accuracy metrics (score and </a:t>
            </a:r>
            <a:r>
              <a:rPr lang="en-US" sz="1400" dirty="0" err="1">
                <a:latin typeface="Abadi" panose="020B0604020104020204" pitchFamily="34" charset="0"/>
              </a:rPr>
              <a:t>best_score</a:t>
            </a:r>
            <a:r>
              <a:rPr lang="en-US" sz="1400" dirty="0">
                <a:latin typeface="Abadi" panose="020B0604020104020204" pitchFamily="34" charset="0"/>
              </a:rPr>
              <a:t>). We also graphed and analyzed the confusion matrix to better understand how they performed.</a:t>
            </a:r>
          </a:p>
        </p:txBody>
      </p:sp>
      <p:sp>
        <p:nvSpPr>
          <p:cNvPr id="9" name="Content Placeholder 4">
            <a:extLst>
              <a:ext uri="{FF2B5EF4-FFF2-40B4-BE49-F238E27FC236}">
                <a16:creationId xmlns:a16="http://schemas.microsoft.com/office/drawing/2014/main" id="{7137EBA5-A177-4499-F7A5-A557C736AFFD}"/>
              </a:ext>
            </a:extLst>
          </p:cNvPr>
          <p:cNvSpPr txBox="1">
            <a:spLocks/>
          </p:cNvSpPr>
          <p:nvPr/>
        </p:nvSpPr>
        <p:spPr>
          <a:xfrm>
            <a:off x="9515071" y="3512630"/>
            <a:ext cx="2175839" cy="17048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sz="1400" b="1" dirty="0">
                <a:latin typeface="Abadi" panose="020B0604020104020204" pitchFamily="34" charset="0"/>
              </a:rPr>
              <a:t>Selecting the best model</a:t>
            </a:r>
          </a:p>
          <a:p>
            <a:pPr marL="0" indent="0" algn="just">
              <a:buFont typeface="Wingdings 3" charset="2"/>
              <a:buNone/>
            </a:pPr>
            <a:r>
              <a:rPr lang="en-US" sz="1400" dirty="0">
                <a:latin typeface="Abadi" panose="020B0604020104020204" pitchFamily="34" charset="0"/>
              </a:rPr>
              <a:t>Finally, we compared the accuracy scores of all the tested algorithms. The model with the highest score was considered the best performer.</a:t>
            </a:r>
          </a:p>
        </p:txBody>
      </p:sp>
      <p:sp>
        <p:nvSpPr>
          <p:cNvPr id="11" name="Content Placeholder 4">
            <a:extLst>
              <a:ext uri="{FF2B5EF4-FFF2-40B4-BE49-F238E27FC236}">
                <a16:creationId xmlns:a16="http://schemas.microsoft.com/office/drawing/2014/main" id="{9EFDD927-B69C-FF6C-DCC5-AF073C4F1146}"/>
              </a:ext>
            </a:extLst>
          </p:cNvPr>
          <p:cNvSpPr txBox="1">
            <a:spLocks/>
          </p:cNvSpPr>
          <p:nvPr/>
        </p:nvSpPr>
        <p:spPr>
          <a:xfrm>
            <a:off x="770010" y="5932504"/>
            <a:ext cx="10515601" cy="67552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sz="1500" dirty="0">
                <a:latin typeface="Abadi" panose="020B0604020104020204" pitchFamily="34" charset="0"/>
              </a:rPr>
              <a:t>This process allowed us not only to create different models but also to systematically evaluate them and select the one that best suited our data and objectives.</a:t>
            </a:r>
          </a:p>
        </p:txBody>
      </p:sp>
      <p:sp>
        <p:nvSpPr>
          <p:cNvPr id="12" name="Flecha: a la derecha 11">
            <a:extLst>
              <a:ext uri="{FF2B5EF4-FFF2-40B4-BE49-F238E27FC236}">
                <a16:creationId xmlns:a16="http://schemas.microsoft.com/office/drawing/2014/main" id="{04093B23-5BA5-C500-806F-B1D4F78972F6}"/>
              </a:ext>
            </a:extLst>
          </p:cNvPr>
          <p:cNvSpPr/>
          <p:nvPr/>
        </p:nvSpPr>
        <p:spPr>
          <a:xfrm>
            <a:off x="2854456" y="4249272"/>
            <a:ext cx="481597" cy="251012"/>
          </a:xfrm>
          <a:prstGeom prst="rightArrow">
            <a:avLst/>
          </a:prstGeom>
          <a:solidFill>
            <a:srgbClr val="4C28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Flecha: a la derecha 12">
            <a:extLst>
              <a:ext uri="{FF2B5EF4-FFF2-40B4-BE49-F238E27FC236}">
                <a16:creationId xmlns:a16="http://schemas.microsoft.com/office/drawing/2014/main" id="{8E6482C8-03E4-E4D7-8F32-CCFFB28C979D}"/>
              </a:ext>
            </a:extLst>
          </p:cNvPr>
          <p:cNvSpPr/>
          <p:nvPr/>
        </p:nvSpPr>
        <p:spPr>
          <a:xfrm>
            <a:off x="6264622" y="4231344"/>
            <a:ext cx="481597" cy="251012"/>
          </a:xfrm>
          <a:prstGeom prst="rightArrow">
            <a:avLst/>
          </a:prstGeom>
          <a:solidFill>
            <a:srgbClr val="4C28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Flecha: a la derecha 13">
            <a:extLst>
              <a:ext uri="{FF2B5EF4-FFF2-40B4-BE49-F238E27FC236}">
                <a16:creationId xmlns:a16="http://schemas.microsoft.com/office/drawing/2014/main" id="{A145B5F4-A1BF-CE06-4453-4113A5E7A782}"/>
              </a:ext>
            </a:extLst>
          </p:cNvPr>
          <p:cNvSpPr/>
          <p:nvPr/>
        </p:nvSpPr>
        <p:spPr>
          <a:xfrm>
            <a:off x="8915453" y="4242392"/>
            <a:ext cx="481597" cy="251012"/>
          </a:xfrm>
          <a:prstGeom prst="rightArrow">
            <a:avLst/>
          </a:prstGeom>
          <a:solidFill>
            <a:srgbClr val="4C28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Rectángulo: esquinas redondeadas 1">
            <a:extLst>
              <a:ext uri="{FF2B5EF4-FFF2-40B4-BE49-F238E27FC236}">
                <a16:creationId xmlns:a16="http://schemas.microsoft.com/office/drawing/2014/main" id="{92F37EA4-50D9-5BB4-AAFC-0826ED4E8AE1}"/>
              </a:ext>
            </a:extLst>
          </p:cNvPr>
          <p:cNvSpPr/>
          <p:nvPr/>
        </p:nvSpPr>
        <p:spPr>
          <a:xfrm>
            <a:off x="143433" y="6463553"/>
            <a:ext cx="6617447" cy="268941"/>
          </a:xfrm>
          <a:prstGeom prst="roundRect">
            <a:avLst/>
          </a:prstGeom>
          <a:solidFill>
            <a:schemeClr val="tx2">
              <a:lumMod val="20000"/>
              <a:lumOff val="80000"/>
            </a:schemeClr>
          </a:solidFill>
          <a:ln>
            <a:solidFill>
              <a:srgbClr val="622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a:extLst>
              <a:ext uri="{FF2B5EF4-FFF2-40B4-BE49-F238E27FC236}">
                <a16:creationId xmlns:a16="http://schemas.microsoft.com/office/drawing/2014/main" id="{3C4B8CC0-8D6C-7217-BDF8-53BFF0393561}"/>
              </a:ext>
            </a:extLst>
          </p:cNvPr>
          <p:cNvSpPr txBox="1"/>
          <p:nvPr/>
        </p:nvSpPr>
        <p:spPr>
          <a:xfrm>
            <a:off x="106081" y="6472518"/>
            <a:ext cx="6491943" cy="261610"/>
          </a:xfrm>
          <a:prstGeom prst="rect">
            <a:avLst/>
          </a:prstGeom>
          <a:noFill/>
        </p:spPr>
        <p:txBody>
          <a:bodyPr wrap="square" rtlCol="0">
            <a:spAutoFit/>
          </a:bodyPr>
          <a:lstStyle/>
          <a:p>
            <a:r>
              <a:rPr lang="es-CL" sz="1100" dirty="0">
                <a:latin typeface="Abadi" panose="020B0604020104020204" pitchFamily="34" charset="0"/>
              </a:rPr>
              <a:t>https://github.com/Michu-code/Class-IBM/blob/main/8.%20Machine%20Learning%20Prediction.ipynb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sp>
          <p:nvSpPr>
            <p:cNvPr id="16" name="Oval 15">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17" name="Oval 16">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18" name="Oval 17">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19" name="Oval 18">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20" name="Oval 19">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21"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s-CL"/>
            </a:p>
          </p:txBody>
        </p:sp>
        <p:sp>
          <p:nvSpPr>
            <p:cNvPr id="22"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s-CL"/>
            </a:p>
          </p:txBody>
        </p:sp>
        <p:sp>
          <p:nvSpPr>
            <p:cNvPr id="23"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CL"/>
            </a:p>
          </p:txBody>
        </p:sp>
      </p:grpSp>
      <p:sp>
        <p:nvSpPr>
          <p:cNvPr id="25" name="Rectangle 24">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grpSp>
        <p:nvGrpSpPr>
          <p:cNvPr id="27" name="Group 26">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8" name="Rectangle 27">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sp>
          <p:nvSpPr>
            <p:cNvPr id="29" name="Oval 28">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30" name="Oval 29">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31" name="Rectangle 30">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32"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s-CL"/>
            </a:p>
          </p:txBody>
        </p:sp>
        <p:sp>
          <p:nvSpPr>
            <p:cNvPr id="33"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s-CL"/>
            </a:p>
          </p:txBody>
        </p:sp>
        <p:sp>
          <p:nvSpPr>
            <p:cNvPr id="34"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CL"/>
            </a:p>
          </p:txBody>
        </p:sp>
      </p:grpSp>
      <p:sp>
        <p:nvSpPr>
          <p:cNvPr id="7" name="Title 1">
            <a:extLst>
              <a:ext uri="{FF2B5EF4-FFF2-40B4-BE49-F238E27FC236}">
                <a16:creationId xmlns:a16="http://schemas.microsoft.com/office/drawing/2014/main" id="{330F9542-6794-4F57-BB45-868D94AD06B0}"/>
              </a:ext>
            </a:extLst>
          </p:cNvPr>
          <p:cNvSpPr txBox="1">
            <a:spLocks/>
          </p:cNvSpPr>
          <p:nvPr/>
        </p:nvSpPr>
        <p:spPr>
          <a:xfrm>
            <a:off x="1154955" y="973667"/>
            <a:ext cx="2942210" cy="48337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dirty="0">
                <a:solidFill>
                  <a:srgbClr val="EBEBEB"/>
                </a:solidFill>
                <a:latin typeface="Abadi" panose="020B0604020104020204" pitchFamily="34" charset="0"/>
                <a:ea typeface="+mj-ea"/>
                <a:cs typeface="+mj-cs"/>
              </a:rPr>
              <a:t>Results</a:t>
            </a:r>
          </a:p>
        </p:txBody>
      </p:sp>
      <p:sp>
        <p:nvSpPr>
          <p:cNvPr id="36" name="Rectangle 35">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457200">
              <a:spcAft>
                <a:spcPts val="600"/>
              </a:spcAft>
            </a:pPr>
            <a:fld id="{5075537C-CA84-1446-933C-8E9D027F9201}" type="slidenum">
              <a:rPr lang="en-US" b="0" i="0" kern="1200">
                <a:solidFill>
                  <a:srgbClr val="FFFFFF"/>
                </a:solidFill>
                <a:latin typeface="+mn-lt"/>
                <a:ea typeface="+mn-ea"/>
                <a:cs typeface="+mn-cs"/>
              </a:rPr>
              <a:pPr defTabSz="457200">
                <a:spcAft>
                  <a:spcPts val="600"/>
                </a:spcAft>
              </a:pPr>
              <a:t>16</a:t>
            </a:fld>
            <a:endParaRPr lang="en-US" b="0" i="0" kern="1200">
              <a:solidFill>
                <a:srgbClr val="FFFFFF"/>
              </a:solidFill>
              <a:latin typeface="+mn-lt"/>
              <a:ea typeface="+mn-ea"/>
              <a:cs typeface="+mn-cs"/>
            </a:endParaRPr>
          </a:p>
        </p:txBody>
      </p:sp>
      <p:graphicFrame>
        <p:nvGraphicFramePr>
          <p:cNvPr id="10" name="Content Placeholder 2">
            <a:extLst>
              <a:ext uri="{FF2B5EF4-FFF2-40B4-BE49-F238E27FC236}">
                <a16:creationId xmlns:a16="http://schemas.microsoft.com/office/drawing/2014/main" id="{11BA9ECA-E5A2-3BC0-B2D2-23DEFAB81991}"/>
              </a:ext>
            </a:extLst>
          </p:cNvPr>
          <p:cNvGraphicFramePr/>
          <p:nvPr>
            <p:extLst>
              <p:ext uri="{D42A27DB-BD31-4B8C-83A1-F6EECF244321}">
                <p14:modId xmlns:p14="http://schemas.microsoft.com/office/powerpoint/2010/main" val="2565139285"/>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sp>
          <p:nvSpPr>
            <p:cNvPr id="12"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CL"/>
            </a:p>
          </p:txBody>
        </p:sp>
      </p:grpSp>
      <p:sp>
        <p:nvSpPr>
          <p:cNvPr id="14" name="Rectangle 13">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sp useBgFill="1">
        <p:nvSpPr>
          <p:cNvPr id="16" name="Rectangle 15">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áfico económico digital">
            <a:extLst>
              <a:ext uri="{FF2B5EF4-FFF2-40B4-BE49-F238E27FC236}">
                <a16:creationId xmlns:a16="http://schemas.microsoft.com/office/drawing/2014/main" id="{2466C6F7-5FF6-9E5A-96FC-F3FC27044D8B}"/>
              </a:ext>
            </a:extLst>
          </p:cNvPr>
          <p:cNvPicPr>
            <a:picLocks noChangeAspect="1"/>
          </p:cNvPicPr>
          <p:nvPr/>
        </p:nvPicPr>
        <p:blipFill>
          <a:blip r:embed="rId3">
            <a:alphaModFix amt="40000"/>
          </a:blip>
          <a:srcRect/>
          <a:stretch/>
        </p:blipFill>
        <p:spPr>
          <a:xfrm>
            <a:off x="20" y="10"/>
            <a:ext cx="12191980" cy="6857990"/>
          </a:xfrm>
          <a:prstGeom prst="rect">
            <a:avLst/>
          </a:prstGeom>
        </p:spPr>
      </p:pic>
      <p:sp>
        <p:nvSpPr>
          <p:cNvPr id="3" name="Title 1">
            <a:extLst>
              <a:ext uri="{FF2B5EF4-FFF2-40B4-BE49-F238E27FC236}">
                <a16:creationId xmlns:a16="http://schemas.microsoft.com/office/drawing/2014/main" id="{54738B15-7832-B16F-A2DE-E930909623B5}"/>
              </a:ext>
            </a:extLst>
          </p:cNvPr>
          <p:cNvSpPr txBox="1">
            <a:spLocks/>
          </p:cNvSpPr>
          <p:nvPr/>
        </p:nvSpPr>
        <p:spPr>
          <a:xfrm>
            <a:off x="1154955" y="2099733"/>
            <a:ext cx="8825658" cy="26776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br>
              <a:rPr lang="en-US" sz="5400">
                <a:solidFill>
                  <a:schemeClr val="tx1"/>
                </a:solidFill>
                <a:latin typeface="+mj-lt"/>
                <a:ea typeface="+mj-ea"/>
                <a:cs typeface="+mj-cs"/>
              </a:rPr>
            </a:br>
            <a:r>
              <a:rPr lang="en-US" sz="5400">
                <a:solidFill>
                  <a:schemeClr val="tx1"/>
                </a:solidFill>
                <a:latin typeface="+mj-lt"/>
                <a:ea typeface="+mj-ea"/>
                <a:cs typeface="+mj-cs"/>
              </a:rPr>
              <a:t>Exploratory data analysis with visualization</a:t>
            </a:r>
          </a:p>
          <a:p>
            <a:pPr defTabSz="457200">
              <a:spcAft>
                <a:spcPts val="600"/>
              </a:spcAft>
            </a:pPr>
            <a:endParaRPr lang="en-US" sz="5400">
              <a:solidFill>
                <a:schemeClr val="tx1"/>
              </a:solidFill>
              <a:latin typeface="+mj-lt"/>
              <a:ea typeface="+mj-ea"/>
              <a:cs typeface="+mj-cs"/>
            </a:endParaRPr>
          </a:p>
        </p:txBody>
      </p:sp>
      <p:sp>
        <p:nvSpPr>
          <p:cNvPr id="4" name="Slide Number Placeholder 3">
            <a:extLst>
              <a:ext uri="{FF2B5EF4-FFF2-40B4-BE49-F238E27FC236}">
                <a16:creationId xmlns:a16="http://schemas.microsoft.com/office/drawing/2014/main" id="{867BA03D-E543-5679-58D3-B2506098CDB4}"/>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chemeClr val="tx1"/>
                </a:solidFill>
              </a:rPr>
              <a:pPr>
                <a:spcAft>
                  <a:spcPts val="600"/>
                </a:spcAft>
              </a:pPr>
              <a:t>17</a:t>
            </a:fld>
            <a:endParaRPr lang="en-US">
              <a:solidFill>
                <a:schemeClr val="tx1"/>
              </a:solidFill>
            </a:endParaRPr>
          </a:p>
        </p:txBody>
      </p:sp>
      <p:sp>
        <p:nvSpPr>
          <p:cNvPr id="5" name="Title 1">
            <a:extLst>
              <a:ext uri="{FF2B5EF4-FFF2-40B4-BE49-F238E27FC236}">
                <a16:creationId xmlns:a16="http://schemas.microsoft.com/office/drawing/2014/main" id="{3AA8FFDC-45CA-D0CA-7325-7FEA0BEFA09E}"/>
              </a:ext>
            </a:extLst>
          </p:cNvPr>
          <p:cNvSpPr txBox="1">
            <a:spLocks/>
          </p:cNvSpPr>
          <p:nvPr/>
        </p:nvSpPr>
        <p:spPr>
          <a:xfrm>
            <a:off x="1229603" y="1987762"/>
            <a:ext cx="8825658" cy="41831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000" dirty="0">
                <a:solidFill>
                  <a:schemeClr val="tx1"/>
                </a:solidFill>
                <a:latin typeface="+mj-lt"/>
                <a:ea typeface="+mj-ea"/>
                <a:cs typeface="+mj-cs"/>
              </a:rPr>
              <a:t>Section 2</a:t>
            </a:r>
          </a:p>
        </p:txBody>
      </p:sp>
    </p:spTree>
    <p:extLst>
      <p:ext uri="{BB962C8B-B14F-4D97-AF65-F5344CB8AC3E}">
        <p14:creationId xmlns:p14="http://schemas.microsoft.com/office/powerpoint/2010/main" val="17827066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369BC6CE-6A1D-01B7-F21B-EF194023482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9A7FEE-3EEF-0A8A-4519-543F9CB4BD73}"/>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4E898670-49DB-1699-E83A-14B80F65D595}"/>
              </a:ext>
            </a:extLst>
          </p:cNvPr>
          <p:cNvSpPr>
            <a:spLocks noGrp="1"/>
          </p:cNvSpPr>
          <p:nvPr>
            <p:ph idx="4294967295"/>
          </p:nvPr>
        </p:nvSpPr>
        <p:spPr>
          <a:xfrm>
            <a:off x="340659" y="2135645"/>
            <a:ext cx="11322606" cy="2068797"/>
          </a:xfrm>
          <a:prstGeom prst="rect">
            <a:avLst/>
          </a:prstGeom>
        </p:spPr>
        <p:txBody>
          <a:bodyPr lIns="91440" tIns="45720" rIns="91440" bIns="45720" anchor="t">
            <a:normAutofit fontScale="77500" lnSpcReduction="20000"/>
          </a:bodyPr>
          <a:lstStyle/>
          <a:p>
            <a:pPr>
              <a:buNone/>
            </a:pPr>
            <a:r>
              <a:rPr lang="en-US" b="1" dirty="0">
                <a:latin typeface="Abadi" panose="020B0604020104020204" pitchFamily="34" charset="0"/>
              </a:rPr>
              <a:t>Scatter Plot:</a:t>
            </a:r>
            <a:endParaRPr lang="en-US" dirty="0">
              <a:latin typeface="Abadi" panose="020B0604020104020204" pitchFamily="34" charset="0"/>
            </a:endParaRPr>
          </a:p>
          <a:p>
            <a:pPr>
              <a:buFont typeface="Arial" panose="020B0604020202020204" pitchFamily="34" charset="0"/>
              <a:buChar char="•"/>
            </a:pPr>
            <a:r>
              <a:rPr lang="en-US" dirty="0">
                <a:latin typeface="Abadi" panose="020B0604020104020204" pitchFamily="34" charset="0"/>
              </a:rPr>
              <a:t>Show the relationship between flight number and launch success for different sites</a:t>
            </a:r>
          </a:p>
          <a:p>
            <a:pPr>
              <a:buFont typeface="Arial" panose="020B0604020202020204" pitchFamily="34" charset="0"/>
              <a:buChar char="•"/>
            </a:pPr>
            <a:r>
              <a:rPr lang="en-US" dirty="0">
                <a:latin typeface="Abadi" panose="020B0604020104020204" pitchFamily="34" charset="0"/>
              </a:rPr>
              <a:t>As the number of flights increases, the success rate at a launch site also increases.</a:t>
            </a:r>
          </a:p>
          <a:p>
            <a:pPr>
              <a:buFont typeface="Arial" panose="020B0604020202020204" pitchFamily="34" charset="0"/>
              <a:buChar char="•"/>
            </a:pPr>
            <a:r>
              <a:rPr lang="en-US" dirty="0">
                <a:latin typeface="Abadi" panose="020B0604020104020204" pitchFamily="34" charset="0"/>
              </a:rPr>
              <a:t>Most early flights (Flight Number &lt; 30) were launched from CCAFS SLC 40 and generally had lower success rates.</a:t>
            </a:r>
          </a:p>
          <a:p>
            <a:pPr>
              <a:buFont typeface="Arial" panose="020B0604020202020204" pitchFamily="34" charset="0"/>
              <a:buChar char="•"/>
            </a:pPr>
            <a:r>
              <a:rPr lang="en-US" dirty="0">
                <a:latin typeface="Abadi" panose="020B0604020104020204" pitchFamily="34" charset="0"/>
              </a:rPr>
              <a:t>VAFB SLC 4E shows a similar trend, with early launches being less successful.</a:t>
            </a:r>
          </a:p>
          <a:p>
            <a:pPr>
              <a:buFont typeface="Arial" panose="020B0604020202020204" pitchFamily="34" charset="0"/>
              <a:buChar char="•"/>
            </a:pPr>
            <a:r>
              <a:rPr lang="en-US" dirty="0">
                <a:latin typeface="Abadi" panose="020B0604020104020204" pitchFamily="34" charset="0"/>
              </a:rPr>
              <a:t>KSC LC 39A did not have early flights; launches from this site were generally more successful from the start.</a:t>
            </a:r>
          </a:p>
          <a:p>
            <a:pPr>
              <a:buFont typeface="Arial" panose="020B0604020202020204" pitchFamily="34" charset="0"/>
              <a:buChar char="•"/>
            </a:pPr>
            <a:r>
              <a:rPr lang="en-US" dirty="0">
                <a:latin typeface="Abadi" panose="020B0604020104020204" pitchFamily="34" charset="0"/>
              </a:rPr>
              <a:t>Above a flight number of around 30, there are significantly more successful landings (Class = 1).</a:t>
            </a:r>
            <a:endParaRPr lang="en-US" dirty="0"/>
          </a:p>
        </p:txBody>
      </p:sp>
      <p:pic>
        <p:nvPicPr>
          <p:cNvPr id="4098" name="Picture 2">
            <a:extLst>
              <a:ext uri="{FF2B5EF4-FFF2-40B4-BE49-F238E27FC236}">
                <a16:creationId xmlns:a16="http://schemas.microsoft.com/office/drawing/2014/main" id="{54A2FF3D-8C3B-8839-9292-18B0AE8A2B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 y="4261651"/>
            <a:ext cx="12191086" cy="2389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FCC49F-6005-F4EC-1DF8-FD4A8F52E352}"/>
              </a:ext>
            </a:extLst>
          </p:cNvPr>
          <p:cNvSpPr txBox="1">
            <a:spLocks/>
          </p:cNvSpPr>
          <p:nvPr/>
        </p:nvSpPr>
        <p:spPr>
          <a:xfrm>
            <a:off x="770011" y="1004563"/>
            <a:ext cx="6213495"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Flight Number vs. Launch Site</a:t>
            </a:r>
            <a:endParaRPr lang="en-US" dirty="0">
              <a:solidFill>
                <a:schemeClr val="bg1"/>
              </a:solidFill>
            </a:endParaRPr>
          </a:p>
        </p:txBody>
      </p:sp>
      <p:sp>
        <p:nvSpPr>
          <p:cNvPr id="3" name="Rectángulo: esquinas redondeadas 2">
            <a:extLst>
              <a:ext uri="{FF2B5EF4-FFF2-40B4-BE49-F238E27FC236}">
                <a16:creationId xmlns:a16="http://schemas.microsoft.com/office/drawing/2014/main" id="{5B1A2C8D-F199-E8DE-B5FB-78D3F458C120}"/>
              </a:ext>
            </a:extLst>
          </p:cNvPr>
          <p:cNvSpPr/>
          <p:nvPr/>
        </p:nvSpPr>
        <p:spPr>
          <a:xfrm>
            <a:off x="143434" y="6463553"/>
            <a:ext cx="4806578" cy="268941"/>
          </a:xfrm>
          <a:prstGeom prst="roundRect">
            <a:avLst/>
          </a:prstGeom>
          <a:solidFill>
            <a:schemeClr val="tx2">
              <a:lumMod val="20000"/>
              <a:lumOff val="80000"/>
            </a:schemeClr>
          </a:solidFill>
          <a:ln>
            <a:solidFill>
              <a:srgbClr val="622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CuadroTexto 5">
            <a:extLst>
              <a:ext uri="{FF2B5EF4-FFF2-40B4-BE49-F238E27FC236}">
                <a16:creationId xmlns:a16="http://schemas.microsoft.com/office/drawing/2014/main" id="{7BC20AAF-3045-F955-2C71-95FED9A58BEB}"/>
              </a:ext>
            </a:extLst>
          </p:cNvPr>
          <p:cNvSpPr txBox="1"/>
          <p:nvPr/>
        </p:nvSpPr>
        <p:spPr>
          <a:xfrm>
            <a:off x="106082" y="6472518"/>
            <a:ext cx="4806578" cy="261610"/>
          </a:xfrm>
          <a:prstGeom prst="rect">
            <a:avLst/>
          </a:prstGeom>
          <a:noFill/>
        </p:spPr>
        <p:txBody>
          <a:bodyPr wrap="square" rtlCol="0">
            <a:spAutoFit/>
          </a:bodyPr>
          <a:lstStyle/>
          <a:p>
            <a:r>
              <a:rPr lang="es-CL" sz="1100" dirty="0">
                <a:latin typeface="Abadi" panose="020B0604020104020204" pitchFamily="34" charset="0"/>
              </a:rPr>
              <a:t>https://github.com/Michu-code/Class-IBM/blob/main/5.%20edadataviz.ipynb</a:t>
            </a:r>
          </a:p>
        </p:txBody>
      </p:sp>
    </p:spTree>
    <p:extLst>
      <p:ext uri="{BB962C8B-B14F-4D97-AF65-F5344CB8AC3E}">
        <p14:creationId xmlns:p14="http://schemas.microsoft.com/office/powerpoint/2010/main" val="2622521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F42A70E1-74CC-6DE3-0AA3-B9A0EC7B7B5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23254E-A29C-CD7D-4FBE-F2737A2C85B1}"/>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EB46FC7E-BC01-2F7A-572A-76F7B5C1156F}"/>
              </a:ext>
            </a:extLst>
          </p:cNvPr>
          <p:cNvSpPr>
            <a:spLocks noGrp="1"/>
          </p:cNvSpPr>
          <p:nvPr>
            <p:ph idx="4294967295"/>
          </p:nvPr>
        </p:nvSpPr>
        <p:spPr>
          <a:xfrm>
            <a:off x="340659" y="2153580"/>
            <a:ext cx="11322606" cy="1898466"/>
          </a:xfrm>
          <a:prstGeom prst="rect">
            <a:avLst/>
          </a:prstGeom>
        </p:spPr>
        <p:txBody>
          <a:bodyPr lIns="91440" tIns="45720" rIns="91440" bIns="45720" anchor="t">
            <a:normAutofit fontScale="92500"/>
          </a:bodyPr>
          <a:lstStyle/>
          <a:p>
            <a:pPr>
              <a:buNone/>
            </a:pPr>
            <a:r>
              <a:rPr lang="en-US" b="1" dirty="0">
                <a:latin typeface="Abadi" panose="020B0604020104020204" pitchFamily="34" charset="0"/>
              </a:rPr>
              <a:t>Scatter Plot</a:t>
            </a:r>
            <a:endParaRPr lang="en-US" dirty="0">
              <a:latin typeface="Abadi" panose="020B0604020104020204" pitchFamily="34" charset="0"/>
            </a:endParaRPr>
          </a:p>
          <a:p>
            <a:pPr>
              <a:buFont typeface="Arial" panose="020B0604020202020204" pitchFamily="34" charset="0"/>
              <a:buChar char="•"/>
            </a:pPr>
            <a:r>
              <a:rPr lang="en-US" dirty="0">
                <a:latin typeface="Abadi" panose="020B0604020104020204" pitchFamily="34" charset="0"/>
              </a:rPr>
              <a:t>Heavier payloads (above 7000 kg) are rare, and when present, they generally show higher success rates.</a:t>
            </a:r>
          </a:p>
          <a:p>
            <a:pPr>
              <a:buFont typeface="Arial" panose="020B0604020202020204" pitchFamily="34" charset="0"/>
              <a:buChar char="•"/>
            </a:pPr>
            <a:r>
              <a:rPr lang="en-US" dirty="0">
                <a:latin typeface="Abadi" panose="020B0604020104020204" pitchFamily="34" charset="0"/>
              </a:rPr>
              <a:t>There is no clear, consistent correlation between payload mass and success rate at any specific site.</a:t>
            </a:r>
          </a:p>
          <a:p>
            <a:pPr>
              <a:buFont typeface="Arial" panose="020B0604020202020204" pitchFamily="34" charset="0"/>
              <a:buChar char="•"/>
            </a:pPr>
            <a:r>
              <a:rPr lang="en-US" dirty="0">
                <a:latin typeface="Abadi" panose="020B0604020104020204" pitchFamily="34" charset="0"/>
              </a:rPr>
              <a:t>CCAFS SLC 40 tends to have lighter payloads compared to other sites, although there are some heavier outliers.</a:t>
            </a:r>
          </a:p>
          <a:p>
            <a:pPr>
              <a:buFont typeface="Arial" panose="020B0604020202020204" pitchFamily="34" charset="0"/>
              <a:buChar char="•"/>
            </a:pPr>
            <a:r>
              <a:rPr lang="en-US" dirty="0">
                <a:latin typeface="Abadi" panose="020B0604020104020204" pitchFamily="34" charset="0"/>
              </a:rPr>
              <a:t>Overall, higher payloads at CCAFS SLC 40 appear to be associated with better landing success.</a:t>
            </a:r>
          </a:p>
        </p:txBody>
      </p:sp>
      <p:pic>
        <p:nvPicPr>
          <p:cNvPr id="3074" name="Picture 2">
            <a:extLst>
              <a:ext uri="{FF2B5EF4-FFF2-40B4-BE49-F238E27FC236}">
                <a16:creationId xmlns:a16="http://schemas.microsoft.com/office/drawing/2014/main" id="{FA6BCBB9-124E-DA74-854B-5C357CF15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438" y="4190335"/>
            <a:ext cx="11949953" cy="234175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BA4BE9C-7CA3-63CE-AAD0-B6BFC15400E8}"/>
              </a:ext>
            </a:extLst>
          </p:cNvPr>
          <p:cNvSpPr txBox="1">
            <a:spLocks/>
          </p:cNvSpPr>
          <p:nvPr/>
        </p:nvSpPr>
        <p:spPr>
          <a:xfrm>
            <a:off x="770011" y="1004563"/>
            <a:ext cx="6213495"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Payload vs. Launch Site</a:t>
            </a:r>
          </a:p>
        </p:txBody>
      </p:sp>
      <p:sp>
        <p:nvSpPr>
          <p:cNvPr id="2" name="Rectángulo: esquinas redondeadas 1">
            <a:extLst>
              <a:ext uri="{FF2B5EF4-FFF2-40B4-BE49-F238E27FC236}">
                <a16:creationId xmlns:a16="http://schemas.microsoft.com/office/drawing/2014/main" id="{AE3B982D-A291-6BE5-EAFA-E1DECAAA55D3}"/>
              </a:ext>
            </a:extLst>
          </p:cNvPr>
          <p:cNvSpPr/>
          <p:nvPr/>
        </p:nvSpPr>
        <p:spPr>
          <a:xfrm>
            <a:off x="143434" y="6463553"/>
            <a:ext cx="4806578" cy="268941"/>
          </a:xfrm>
          <a:prstGeom prst="roundRect">
            <a:avLst/>
          </a:prstGeom>
          <a:solidFill>
            <a:schemeClr val="tx2">
              <a:lumMod val="20000"/>
              <a:lumOff val="80000"/>
            </a:schemeClr>
          </a:solidFill>
          <a:ln>
            <a:solidFill>
              <a:srgbClr val="622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 name="CuadroTexto 2">
            <a:extLst>
              <a:ext uri="{FF2B5EF4-FFF2-40B4-BE49-F238E27FC236}">
                <a16:creationId xmlns:a16="http://schemas.microsoft.com/office/drawing/2014/main" id="{C3959A17-8E97-ACF3-8701-1A7B5C4FEB1D}"/>
              </a:ext>
            </a:extLst>
          </p:cNvPr>
          <p:cNvSpPr txBox="1"/>
          <p:nvPr/>
        </p:nvSpPr>
        <p:spPr>
          <a:xfrm>
            <a:off x="106082" y="6472518"/>
            <a:ext cx="4806578" cy="261610"/>
          </a:xfrm>
          <a:prstGeom prst="rect">
            <a:avLst/>
          </a:prstGeom>
          <a:noFill/>
        </p:spPr>
        <p:txBody>
          <a:bodyPr wrap="square" rtlCol="0">
            <a:spAutoFit/>
          </a:bodyPr>
          <a:lstStyle/>
          <a:p>
            <a:r>
              <a:rPr lang="es-CL" sz="1100" dirty="0">
                <a:latin typeface="Abadi" panose="020B0604020104020204" pitchFamily="34" charset="0"/>
              </a:rPr>
              <a:t>https://github.com/Michu-code/Class-IBM/blob/main/5.%20edadataviz.ipynb</a:t>
            </a:r>
          </a:p>
        </p:txBody>
      </p:sp>
    </p:spTree>
    <p:extLst>
      <p:ext uri="{BB962C8B-B14F-4D97-AF65-F5344CB8AC3E}">
        <p14:creationId xmlns:p14="http://schemas.microsoft.com/office/powerpoint/2010/main" val="3602593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3" name="Rectangle 52">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sp>
          <p:nvSpPr>
            <p:cNvPr id="54" name="Oval 53">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55" name="Oval 54">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56" name="Oval 55">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57" name="Oval 56">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58" name="Oval 57">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59"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s-CL"/>
            </a:p>
          </p:txBody>
        </p:sp>
        <p:sp>
          <p:nvSpPr>
            <p:cNvPr id="60"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s-CL"/>
            </a:p>
          </p:txBody>
        </p:sp>
        <p:sp>
          <p:nvSpPr>
            <p:cNvPr id="61"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CL"/>
            </a:p>
          </p:txBody>
        </p:sp>
      </p:grpSp>
      <p:sp>
        <p:nvSpPr>
          <p:cNvPr id="63" name="Rectangle 62">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grpSp>
        <p:nvGrpSpPr>
          <p:cNvPr id="65" name="Group 64">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6" name="Rectangle 65">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sp>
          <p:nvSpPr>
            <p:cNvPr id="67"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s-CL"/>
            </a:p>
          </p:txBody>
        </p:sp>
      </p:grpSp>
      <p:sp>
        <p:nvSpPr>
          <p:cNvPr id="19" name="Title 1">
            <a:extLst>
              <a:ext uri="{FF2B5EF4-FFF2-40B4-BE49-F238E27FC236}">
                <a16:creationId xmlns:a16="http://schemas.microsoft.com/office/drawing/2014/main" id="{6CA66F18-AF00-434A-AB3C-61097BEAE5FA}"/>
              </a:ext>
            </a:extLst>
          </p:cNvPr>
          <p:cNvSpPr txBox="1">
            <a:spLocks/>
          </p:cNvSpPr>
          <p:nvPr/>
        </p:nvSpPr>
        <p:spPr>
          <a:xfrm>
            <a:off x="1154954" y="973668"/>
            <a:ext cx="8761413" cy="7069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a:solidFill>
                  <a:srgbClr val="FFFFFF"/>
                </a:solidFill>
                <a:latin typeface="+mj-lt"/>
                <a:ea typeface="+mj-ea"/>
                <a:cs typeface="+mj-cs"/>
              </a:rPr>
              <a:t>Outline</a:t>
            </a:r>
          </a:p>
        </p:txBody>
      </p:sp>
      <p:sp>
        <p:nvSpPr>
          <p:cNvPr id="69" name="Rectangle 68">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graphicFrame>
        <p:nvGraphicFramePr>
          <p:cNvPr id="21" name="Content Placeholder 2">
            <a:extLst>
              <a:ext uri="{FF2B5EF4-FFF2-40B4-BE49-F238E27FC236}">
                <a16:creationId xmlns:a16="http://schemas.microsoft.com/office/drawing/2014/main" id="{C55E613F-7227-4062-5AC4-F7BB47BE4A3C}"/>
              </a:ext>
            </a:extLst>
          </p:cNvPr>
          <p:cNvGraphicFramePr/>
          <p:nvPr>
            <p:extLst>
              <p:ext uri="{D42A27DB-BD31-4B8C-83A1-F6EECF244321}">
                <p14:modId xmlns:p14="http://schemas.microsoft.com/office/powerpoint/2010/main" val="2559326345"/>
              </p:ext>
            </p:extLst>
          </p:nvPr>
        </p:nvGraphicFramePr>
        <p:xfrm>
          <a:off x="1286934" y="1941544"/>
          <a:ext cx="9625383" cy="3422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Slide Number Placeholder 3">
            <a:extLst>
              <a:ext uri="{FF2B5EF4-FFF2-40B4-BE49-F238E27FC236}">
                <a16:creationId xmlns:a16="http://schemas.microsoft.com/office/drawing/2014/main" id="{478C8C94-D520-3867-9FF3-24406D0D00CD}"/>
              </a:ext>
            </a:extLst>
          </p:cNvPr>
          <p:cNvSpPr>
            <a:spLocks noGrp="1"/>
          </p:cNvSpPr>
          <p:nvPr>
            <p:ph type="sldNum" sz="quarter" idx="12"/>
          </p:nvPr>
        </p:nvSpPr>
        <p:spPr>
          <a:xfrm>
            <a:off x="10352540" y="295729"/>
            <a:ext cx="838199" cy="767687"/>
          </a:xfrm>
        </p:spPr>
        <p:txBody>
          <a:bodyPr anchor="ctr">
            <a:normAutofit/>
          </a:bodyPr>
          <a:lstStyle/>
          <a:p>
            <a:pPr>
              <a:spcAft>
                <a:spcPts val="600"/>
              </a:spcAft>
            </a:pPr>
            <a:fld id="{5075537C-CA84-1446-933C-8E9D027F9201}" type="slidenum">
              <a:rPr lang="en-US" smtClean="0">
                <a:solidFill>
                  <a:schemeClr val="tx1"/>
                </a:solidFill>
              </a:rPr>
              <a:pPr>
                <a:spcAft>
                  <a:spcPts val="600"/>
                </a:spcAft>
              </a:pPr>
              <a:t>2</a:t>
            </a:fld>
            <a:endParaRPr lang="en-US" dirty="0">
              <a:solidFill>
                <a:schemeClr val="tx1"/>
              </a:solidFill>
            </a:endParaRPr>
          </a:p>
        </p:txBody>
      </p:sp>
    </p:spTree>
    <p:extLst>
      <p:ext uri="{BB962C8B-B14F-4D97-AF65-F5344CB8AC3E}">
        <p14:creationId xmlns:p14="http://schemas.microsoft.com/office/powerpoint/2010/main" val="72403803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26A9872-746D-AE96-3CAA-5EC2F6EE2ED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895663-D448-1530-399C-A9D00F4634E1}"/>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B7515DC6-B0FF-48A8-7ED4-4369A04129D3}"/>
              </a:ext>
            </a:extLst>
          </p:cNvPr>
          <p:cNvSpPr>
            <a:spLocks noGrp="1"/>
          </p:cNvSpPr>
          <p:nvPr>
            <p:ph idx="4294967295"/>
          </p:nvPr>
        </p:nvSpPr>
        <p:spPr>
          <a:xfrm>
            <a:off x="611246" y="2865750"/>
            <a:ext cx="5882859" cy="2960874"/>
          </a:xfrm>
          <a:prstGeom prst="rect">
            <a:avLst/>
          </a:prstGeom>
        </p:spPr>
        <p:txBody>
          <a:bodyPr lIns="91440" tIns="45720" rIns="91440" bIns="45720" anchor="t">
            <a:noAutofit/>
          </a:bodyPr>
          <a:lstStyle/>
          <a:p>
            <a:pPr>
              <a:buNone/>
            </a:pPr>
            <a:r>
              <a:rPr lang="en-US" sz="1500" b="1" dirty="0">
                <a:latin typeface="Abadi" panose="020B0604020104020204" pitchFamily="34" charset="0"/>
              </a:rPr>
              <a:t>Bar Chart </a:t>
            </a:r>
            <a:endParaRPr lang="en-US" sz="1500" dirty="0">
              <a:latin typeface="Abadi" panose="020B0604020104020204" pitchFamily="34" charset="0"/>
            </a:endParaRPr>
          </a:p>
          <a:p>
            <a:pPr>
              <a:buFont typeface="Arial" panose="020B0604020202020204" pitchFamily="34" charset="0"/>
              <a:buChar char="•"/>
            </a:pPr>
            <a:r>
              <a:rPr lang="en-US" sz="1500" dirty="0">
                <a:latin typeface="Abadi" panose="020B0604020104020204" pitchFamily="34" charset="0"/>
              </a:rPr>
              <a:t>Compares the success rates across different orbit types.</a:t>
            </a:r>
          </a:p>
          <a:p>
            <a:pPr>
              <a:buFont typeface="Arial" panose="020B0604020202020204" pitchFamily="34" charset="0"/>
              <a:buChar char="•"/>
            </a:pPr>
            <a:r>
              <a:rPr lang="en-US" sz="1500" dirty="0">
                <a:latin typeface="Abadi" panose="020B0604020104020204" pitchFamily="34" charset="0"/>
              </a:rPr>
              <a:t>Certain orbits like ES-L1, GEO, HEO, and SSO achieved a 100% success rate.</a:t>
            </a:r>
          </a:p>
          <a:p>
            <a:pPr>
              <a:buFont typeface="Arial" panose="020B0604020202020204" pitchFamily="34" charset="0"/>
              <a:buChar char="•"/>
            </a:pPr>
            <a:r>
              <a:rPr lang="en-US" sz="1500" dirty="0">
                <a:latin typeface="Abadi" panose="020B0604020104020204" pitchFamily="34" charset="0"/>
              </a:rPr>
              <a:t>VLEO also showed a strong success rate.</a:t>
            </a:r>
          </a:p>
          <a:p>
            <a:pPr>
              <a:buFont typeface="Arial" panose="020B0604020202020204" pitchFamily="34" charset="0"/>
              <a:buChar char="•"/>
            </a:pPr>
            <a:r>
              <a:rPr lang="en-US" sz="1500" dirty="0">
                <a:latin typeface="Abadi" panose="020B0604020104020204" pitchFamily="34" charset="0"/>
              </a:rPr>
              <a:t>The SO (Heliocentric Orbit) had the lowest success rate, with 0% success.</a:t>
            </a:r>
          </a:p>
          <a:p>
            <a:pPr>
              <a:buFont typeface="Arial" panose="020B0604020202020204" pitchFamily="34" charset="0"/>
              <a:buChar char="•"/>
            </a:pPr>
            <a:r>
              <a:rPr lang="en-US" sz="1500" dirty="0">
                <a:latin typeface="Abadi" panose="020B0604020104020204" pitchFamily="34" charset="0"/>
              </a:rPr>
              <a:t>This suggests that mission target orbit plays a critical role in determining landing success.</a:t>
            </a:r>
          </a:p>
        </p:txBody>
      </p:sp>
      <p:sp>
        <p:nvSpPr>
          <p:cNvPr id="3" name="Title 1">
            <a:extLst>
              <a:ext uri="{FF2B5EF4-FFF2-40B4-BE49-F238E27FC236}">
                <a16:creationId xmlns:a16="http://schemas.microsoft.com/office/drawing/2014/main" id="{E7DD994C-EA9C-B92A-AE24-B285F82C2D64}"/>
              </a:ext>
            </a:extLst>
          </p:cNvPr>
          <p:cNvSpPr txBox="1">
            <a:spLocks/>
          </p:cNvSpPr>
          <p:nvPr/>
        </p:nvSpPr>
        <p:spPr>
          <a:xfrm>
            <a:off x="770011" y="992996"/>
            <a:ext cx="6213495"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Success Rate vs. Orbit Type</a:t>
            </a:r>
            <a:endParaRPr lang="en-US" dirty="0">
              <a:solidFill>
                <a:schemeClr val="bg1"/>
              </a:solidFill>
            </a:endParaRPr>
          </a:p>
        </p:txBody>
      </p:sp>
      <p:pic>
        <p:nvPicPr>
          <p:cNvPr id="5122" name="Picture 2">
            <a:extLst>
              <a:ext uri="{FF2B5EF4-FFF2-40B4-BE49-F238E27FC236}">
                <a16:creationId xmlns:a16="http://schemas.microsoft.com/office/drawing/2014/main" id="{D5F39597-C754-2859-76EF-FA8E1278F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212" y="2395037"/>
            <a:ext cx="4671813" cy="421467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esquinas redondeadas 1">
            <a:extLst>
              <a:ext uri="{FF2B5EF4-FFF2-40B4-BE49-F238E27FC236}">
                <a16:creationId xmlns:a16="http://schemas.microsoft.com/office/drawing/2014/main" id="{4AA40B47-0301-7E71-8DD7-434789710E8C}"/>
              </a:ext>
            </a:extLst>
          </p:cNvPr>
          <p:cNvSpPr/>
          <p:nvPr/>
        </p:nvSpPr>
        <p:spPr>
          <a:xfrm>
            <a:off x="143433" y="6463553"/>
            <a:ext cx="4949333" cy="268941"/>
          </a:xfrm>
          <a:prstGeom prst="roundRect">
            <a:avLst/>
          </a:prstGeom>
          <a:solidFill>
            <a:schemeClr val="tx2">
              <a:lumMod val="20000"/>
              <a:lumOff val="80000"/>
            </a:schemeClr>
          </a:solidFill>
          <a:ln>
            <a:solidFill>
              <a:srgbClr val="622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CuadroTexto 5">
            <a:extLst>
              <a:ext uri="{FF2B5EF4-FFF2-40B4-BE49-F238E27FC236}">
                <a16:creationId xmlns:a16="http://schemas.microsoft.com/office/drawing/2014/main" id="{31FB8ECC-837C-FC48-FE6F-C8F64551B2C2}"/>
              </a:ext>
            </a:extLst>
          </p:cNvPr>
          <p:cNvSpPr txBox="1"/>
          <p:nvPr/>
        </p:nvSpPr>
        <p:spPr>
          <a:xfrm>
            <a:off x="106082" y="6472518"/>
            <a:ext cx="4806578" cy="261610"/>
          </a:xfrm>
          <a:prstGeom prst="rect">
            <a:avLst/>
          </a:prstGeom>
          <a:noFill/>
        </p:spPr>
        <p:txBody>
          <a:bodyPr wrap="square" rtlCol="0">
            <a:spAutoFit/>
          </a:bodyPr>
          <a:lstStyle/>
          <a:p>
            <a:r>
              <a:rPr lang="es-CL" sz="1100" dirty="0">
                <a:latin typeface="Abadi" panose="020B0604020104020204" pitchFamily="34" charset="0"/>
              </a:rPr>
              <a:t>https://github.com/Michu-code/Class-IBM/blob/main/5.%20edadataviz.ipynb</a:t>
            </a:r>
          </a:p>
        </p:txBody>
      </p:sp>
    </p:spTree>
    <p:extLst>
      <p:ext uri="{BB962C8B-B14F-4D97-AF65-F5344CB8AC3E}">
        <p14:creationId xmlns:p14="http://schemas.microsoft.com/office/powerpoint/2010/main" val="2585736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D34BDB69-B5B2-412F-D6B5-888D73CE84C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44FA8B-5717-1B48-271A-3F24F276028B}"/>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F8F1AF66-95BF-C4D8-BABD-FAB1E988A453}"/>
              </a:ext>
            </a:extLst>
          </p:cNvPr>
          <p:cNvSpPr txBox="1">
            <a:spLocks/>
          </p:cNvSpPr>
          <p:nvPr/>
        </p:nvSpPr>
        <p:spPr>
          <a:xfrm>
            <a:off x="770011" y="992996"/>
            <a:ext cx="6213495"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Flight Number vs. Orbit Type</a:t>
            </a:r>
            <a:endParaRPr lang="en-US" dirty="0">
              <a:solidFill>
                <a:schemeClr val="bg1"/>
              </a:solidFill>
            </a:endParaRPr>
          </a:p>
        </p:txBody>
      </p:sp>
      <p:sp>
        <p:nvSpPr>
          <p:cNvPr id="6" name="Content Placeholder 4">
            <a:extLst>
              <a:ext uri="{FF2B5EF4-FFF2-40B4-BE49-F238E27FC236}">
                <a16:creationId xmlns:a16="http://schemas.microsoft.com/office/drawing/2014/main" id="{9EF4BEBE-FA9E-06E9-CA7E-BB8777CCB215}"/>
              </a:ext>
            </a:extLst>
          </p:cNvPr>
          <p:cNvSpPr txBox="1">
            <a:spLocks/>
          </p:cNvSpPr>
          <p:nvPr/>
        </p:nvSpPr>
        <p:spPr>
          <a:xfrm>
            <a:off x="340659" y="2144614"/>
            <a:ext cx="11322606" cy="1862608"/>
          </a:xfrm>
          <a:prstGeom prst="rect">
            <a:avLst/>
          </a:prstGeom>
        </p:spPr>
        <p:txBody>
          <a:bodyPr vert="horz" lIns="91440" tIns="45720" rIns="91440" bIns="45720" rtlCol="0" anchor="t">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None/>
            </a:pPr>
            <a:r>
              <a:rPr lang="en-US" b="1" dirty="0">
                <a:latin typeface="Abadi" panose="020B0604020104020204" pitchFamily="34" charset="0"/>
              </a:rPr>
              <a:t>Scatter Plot</a:t>
            </a:r>
            <a:endParaRPr lang="en-US" dirty="0">
              <a:latin typeface="Abadi" panose="020B0604020104020204" pitchFamily="34" charset="0"/>
            </a:endParaRPr>
          </a:p>
          <a:p>
            <a:pPr>
              <a:buFont typeface="Arial" panose="020B0604020202020204" pitchFamily="34" charset="0"/>
              <a:buChar char="•"/>
            </a:pPr>
            <a:r>
              <a:rPr lang="en-US" dirty="0">
                <a:latin typeface="Abadi" panose="020B0604020104020204" pitchFamily="34" charset="0"/>
              </a:rPr>
              <a:t>Explores how launch experience (flight number) affects success across different orbit types.</a:t>
            </a:r>
          </a:p>
          <a:p>
            <a:pPr>
              <a:buFont typeface="Arial" panose="020B0604020202020204" pitchFamily="34" charset="0"/>
              <a:buChar char="•"/>
            </a:pPr>
            <a:r>
              <a:rPr lang="en-US" dirty="0">
                <a:latin typeface="Abadi" panose="020B0604020104020204" pitchFamily="34" charset="0"/>
              </a:rPr>
              <a:t>Orbits like GEO, HEO, and ES-L1 had 100% success rates, but with only one launch each.</a:t>
            </a:r>
          </a:p>
          <a:p>
            <a:pPr>
              <a:buFont typeface="Arial" panose="020B0604020202020204" pitchFamily="34" charset="0"/>
              <a:buChar char="•"/>
            </a:pPr>
            <a:r>
              <a:rPr lang="en-US" dirty="0">
                <a:latin typeface="Abadi" panose="020B0604020104020204" pitchFamily="34" charset="0"/>
              </a:rPr>
              <a:t>The SSO orbit shows a more impressive trend: multiple flights with consistent success.</a:t>
            </a:r>
          </a:p>
          <a:p>
            <a:pPr>
              <a:buFont typeface="Arial" panose="020B0604020202020204" pitchFamily="34" charset="0"/>
              <a:buChar char="•"/>
            </a:pPr>
            <a:r>
              <a:rPr lang="en-US" dirty="0">
                <a:latin typeface="Abadi" panose="020B0604020104020204" pitchFamily="34" charset="0"/>
              </a:rPr>
              <a:t>LEO orbits show a clear pattern where more flights lead to higher success rates.</a:t>
            </a:r>
          </a:p>
          <a:p>
            <a:pPr>
              <a:buFont typeface="Arial" panose="020B0604020202020204" pitchFamily="34" charset="0"/>
              <a:buChar char="•"/>
            </a:pPr>
            <a:r>
              <a:rPr lang="en-US" dirty="0">
                <a:latin typeface="Abadi" panose="020B0604020104020204" pitchFamily="34" charset="0"/>
              </a:rPr>
              <a:t>For GTO orbits, no strong relationship between flight number and success was observed.</a:t>
            </a:r>
            <a:endParaRPr lang="en-US" dirty="0"/>
          </a:p>
        </p:txBody>
      </p:sp>
      <p:pic>
        <p:nvPicPr>
          <p:cNvPr id="6146" name="Picture 2">
            <a:extLst>
              <a:ext uri="{FF2B5EF4-FFF2-40B4-BE49-F238E27FC236}">
                <a16:creationId xmlns:a16="http://schemas.microsoft.com/office/drawing/2014/main" id="{5132BE60-C88F-F06B-4BD5-9E61FF6B0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339278"/>
            <a:ext cx="12192000" cy="239236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esquinas redondeadas 1">
            <a:extLst>
              <a:ext uri="{FF2B5EF4-FFF2-40B4-BE49-F238E27FC236}">
                <a16:creationId xmlns:a16="http://schemas.microsoft.com/office/drawing/2014/main" id="{4D1FC898-A675-83F9-9E51-59458ED780E4}"/>
              </a:ext>
            </a:extLst>
          </p:cNvPr>
          <p:cNvSpPr/>
          <p:nvPr/>
        </p:nvSpPr>
        <p:spPr>
          <a:xfrm>
            <a:off x="143433" y="6463553"/>
            <a:ext cx="4949333" cy="268941"/>
          </a:xfrm>
          <a:prstGeom prst="roundRect">
            <a:avLst/>
          </a:prstGeom>
          <a:solidFill>
            <a:schemeClr val="tx2">
              <a:lumMod val="20000"/>
              <a:lumOff val="80000"/>
            </a:schemeClr>
          </a:solidFill>
          <a:ln>
            <a:solidFill>
              <a:srgbClr val="622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CuadroTexto 4">
            <a:extLst>
              <a:ext uri="{FF2B5EF4-FFF2-40B4-BE49-F238E27FC236}">
                <a16:creationId xmlns:a16="http://schemas.microsoft.com/office/drawing/2014/main" id="{06A52860-208A-6611-C288-F17330DD3D98}"/>
              </a:ext>
            </a:extLst>
          </p:cNvPr>
          <p:cNvSpPr txBox="1"/>
          <p:nvPr/>
        </p:nvSpPr>
        <p:spPr>
          <a:xfrm>
            <a:off x="106082" y="6472518"/>
            <a:ext cx="4806578" cy="261610"/>
          </a:xfrm>
          <a:prstGeom prst="rect">
            <a:avLst/>
          </a:prstGeom>
          <a:noFill/>
        </p:spPr>
        <p:txBody>
          <a:bodyPr wrap="square" rtlCol="0">
            <a:spAutoFit/>
          </a:bodyPr>
          <a:lstStyle/>
          <a:p>
            <a:r>
              <a:rPr lang="es-CL" sz="1100" dirty="0">
                <a:latin typeface="Abadi" panose="020B0604020104020204" pitchFamily="34" charset="0"/>
              </a:rPr>
              <a:t>https://github.com/Michu-code/Class-IBM/blob/main/5.%20edadataviz.ipynb</a:t>
            </a:r>
          </a:p>
        </p:txBody>
      </p:sp>
    </p:spTree>
    <p:extLst>
      <p:ext uri="{BB962C8B-B14F-4D97-AF65-F5344CB8AC3E}">
        <p14:creationId xmlns:p14="http://schemas.microsoft.com/office/powerpoint/2010/main" val="4198177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DF66926-15A2-B36E-A40F-6EFE9678A2B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F2AA00-935B-906F-7C57-56ADE5D3910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DBF7CB1A-0424-1C02-6119-C72166951F45}"/>
              </a:ext>
            </a:extLst>
          </p:cNvPr>
          <p:cNvSpPr txBox="1">
            <a:spLocks/>
          </p:cNvSpPr>
          <p:nvPr/>
        </p:nvSpPr>
        <p:spPr>
          <a:xfrm>
            <a:off x="770011" y="992996"/>
            <a:ext cx="6213495"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Payload vs. Orbit Type</a:t>
            </a:r>
            <a:endParaRPr lang="en-US" dirty="0">
              <a:solidFill>
                <a:schemeClr val="bg1"/>
              </a:solidFill>
            </a:endParaRPr>
          </a:p>
        </p:txBody>
      </p:sp>
      <p:sp>
        <p:nvSpPr>
          <p:cNvPr id="6" name="Content Placeholder 4">
            <a:extLst>
              <a:ext uri="{FF2B5EF4-FFF2-40B4-BE49-F238E27FC236}">
                <a16:creationId xmlns:a16="http://schemas.microsoft.com/office/drawing/2014/main" id="{D3232EC5-749E-7ED1-0E5B-FFFE67972A1F}"/>
              </a:ext>
            </a:extLst>
          </p:cNvPr>
          <p:cNvSpPr txBox="1">
            <a:spLocks/>
          </p:cNvSpPr>
          <p:nvPr/>
        </p:nvSpPr>
        <p:spPr>
          <a:xfrm>
            <a:off x="340659" y="2108755"/>
            <a:ext cx="11322606" cy="1997080"/>
          </a:xfrm>
          <a:prstGeom prst="rect">
            <a:avLst/>
          </a:prstGeom>
        </p:spPr>
        <p:txBody>
          <a:bodyPr vert="horz" lIns="91440" tIns="45720" rIns="91440" bIns="45720" rtlCol="0" anchor="t">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None/>
            </a:pPr>
            <a:r>
              <a:rPr lang="en-US" b="1" dirty="0">
                <a:latin typeface="Abadi" panose="020B0604020104020204" pitchFamily="34" charset="0"/>
              </a:rPr>
              <a:t>Scatter Plot</a:t>
            </a:r>
            <a:endParaRPr lang="en-US" dirty="0">
              <a:latin typeface="Abadi" panose="020B0604020104020204" pitchFamily="34" charset="0"/>
            </a:endParaRPr>
          </a:p>
          <a:p>
            <a:pPr>
              <a:buFont typeface="Arial" panose="020B0604020202020204" pitchFamily="34" charset="0"/>
              <a:buChar char="•"/>
            </a:pPr>
            <a:r>
              <a:rPr lang="en-US" dirty="0">
                <a:latin typeface="Abadi" panose="020B0604020104020204" pitchFamily="34" charset="0"/>
              </a:rPr>
              <a:t>Purpose: Investigates the link between payload mass and orbit type success.</a:t>
            </a:r>
          </a:p>
          <a:p>
            <a:pPr>
              <a:buFont typeface="Arial" panose="020B0604020202020204" pitchFamily="34" charset="0"/>
              <a:buChar char="•"/>
            </a:pPr>
            <a:r>
              <a:rPr lang="en-US" dirty="0">
                <a:latin typeface="Abadi" panose="020B0604020104020204" pitchFamily="34" charset="0"/>
              </a:rPr>
              <a:t>Heavy payloads tend to be launched into PO, ISS, and LEO orbits.</a:t>
            </a:r>
          </a:p>
          <a:p>
            <a:pPr>
              <a:buFont typeface="Arial" panose="020B0604020202020204" pitchFamily="34" charset="0"/>
              <a:buChar char="•"/>
            </a:pPr>
            <a:r>
              <a:rPr lang="en-US" dirty="0">
                <a:latin typeface="Abadi" panose="020B0604020104020204" pitchFamily="34" charset="0"/>
              </a:rPr>
              <a:t>In these orbits, higher payloads are associated with greater landing success.</a:t>
            </a:r>
          </a:p>
          <a:p>
            <a:pPr>
              <a:buFont typeface="Arial" panose="020B0604020202020204" pitchFamily="34" charset="0"/>
              <a:buChar char="•"/>
            </a:pPr>
            <a:r>
              <a:rPr lang="en-US" dirty="0">
                <a:latin typeface="Abadi" panose="020B0604020104020204" pitchFamily="34" charset="0"/>
              </a:rPr>
              <a:t>For GTO orbits, the relationship between payload mass and success rate is unclear.</a:t>
            </a:r>
          </a:p>
          <a:p>
            <a:pPr>
              <a:buFont typeface="Arial" panose="020B0604020202020204" pitchFamily="34" charset="0"/>
              <a:buChar char="•"/>
            </a:pPr>
            <a:r>
              <a:rPr lang="en-US" dirty="0">
                <a:latin typeface="Abadi" panose="020B0604020104020204" pitchFamily="34" charset="0"/>
              </a:rPr>
              <a:t>VLEO launches also involve heavier payloads, which aligns with mission needs.</a:t>
            </a:r>
          </a:p>
        </p:txBody>
      </p:sp>
      <p:pic>
        <p:nvPicPr>
          <p:cNvPr id="7170" name="Picture 2">
            <a:extLst>
              <a:ext uri="{FF2B5EF4-FFF2-40B4-BE49-F238E27FC236}">
                <a16:creationId xmlns:a16="http://schemas.microsoft.com/office/drawing/2014/main" id="{1CE7ECDD-F2D2-5CF6-70D2-9A19CC4B67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29" y="4254206"/>
            <a:ext cx="12192000" cy="239236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esquinas redondeadas 1">
            <a:extLst>
              <a:ext uri="{FF2B5EF4-FFF2-40B4-BE49-F238E27FC236}">
                <a16:creationId xmlns:a16="http://schemas.microsoft.com/office/drawing/2014/main" id="{0ED9CFDC-8C72-C88D-7D91-95BB0D8B36BD}"/>
              </a:ext>
            </a:extLst>
          </p:cNvPr>
          <p:cNvSpPr/>
          <p:nvPr/>
        </p:nvSpPr>
        <p:spPr>
          <a:xfrm>
            <a:off x="143434" y="6463553"/>
            <a:ext cx="4806578" cy="268941"/>
          </a:xfrm>
          <a:prstGeom prst="roundRect">
            <a:avLst/>
          </a:prstGeom>
          <a:solidFill>
            <a:schemeClr val="tx2">
              <a:lumMod val="20000"/>
              <a:lumOff val="80000"/>
            </a:schemeClr>
          </a:solidFill>
          <a:ln>
            <a:solidFill>
              <a:srgbClr val="622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CuadroTexto 4">
            <a:extLst>
              <a:ext uri="{FF2B5EF4-FFF2-40B4-BE49-F238E27FC236}">
                <a16:creationId xmlns:a16="http://schemas.microsoft.com/office/drawing/2014/main" id="{B393649C-724B-CADF-BC30-2401661579CC}"/>
              </a:ext>
            </a:extLst>
          </p:cNvPr>
          <p:cNvSpPr txBox="1"/>
          <p:nvPr/>
        </p:nvSpPr>
        <p:spPr>
          <a:xfrm>
            <a:off x="106082" y="6472518"/>
            <a:ext cx="4806578" cy="261610"/>
          </a:xfrm>
          <a:prstGeom prst="rect">
            <a:avLst/>
          </a:prstGeom>
          <a:noFill/>
        </p:spPr>
        <p:txBody>
          <a:bodyPr wrap="square" rtlCol="0">
            <a:spAutoFit/>
          </a:bodyPr>
          <a:lstStyle/>
          <a:p>
            <a:r>
              <a:rPr lang="es-CL" sz="1100" dirty="0">
                <a:latin typeface="Abadi" panose="020B0604020104020204" pitchFamily="34" charset="0"/>
              </a:rPr>
              <a:t>https://github.com/Michu-code/Class-IBM/blob/main/5.%20edadataviz.ipynb</a:t>
            </a:r>
          </a:p>
        </p:txBody>
      </p:sp>
    </p:spTree>
    <p:extLst>
      <p:ext uri="{BB962C8B-B14F-4D97-AF65-F5344CB8AC3E}">
        <p14:creationId xmlns:p14="http://schemas.microsoft.com/office/powerpoint/2010/main" val="17626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8E6BCACC-91AE-2CC0-F350-B0F632A70C3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A50223-1A7B-FADF-6588-D17F85EE77A3}"/>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EC9E2B9C-FDEA-1706-0E8E-E059CDE47E63}"/>
              </a:ext>
            </a:extLst>
          </p:cNvPr>
          <p:cNvSpPr txBox="1">
            <a:spLocks/>
          </p:cNvSpPr>
          <p:nvPr/>
        </p:nvSpPr>
        <p:spPr>
          <a:xfrm>
            <a:off x="770011" y="992996"/>
            <a:ext cx="6213495"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Launch Success Yearly Trend</a:t>
            </a:r>
          </a:p>
        </p:txBody>
      </p:sp>
      <p:sp>
        <p:nvSpPr>
          <p:cNvPr id="6" name="Content Placeholder 4">
            <a:extLst>
              <a:ext uri="{FF2B5EF4-FFF2-40B4-BE49-F238E27FC236}">
                <a16:creationId xmlns:a16="http://schemas.microsoft.com/office/drawing/2014/main" id="{74B4D03A-AFA2-125C-BF14-3759A5ABB940}"/>
              </a:ext>
            </a:extLst>
          </p:cNvPr>
          <p:cNvSpPr txBox="1">
            <a:spLocks/>
          </p:cNvSpPr>
          <p:nvPr/>
        </p:nvSpPr>
        <p:spPr>
          <a:xfrm>
            <a:off x="611247" y="2828688"/>
            <a:ext cx="6452941" cy="3047684"/>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None/>
            </a:pPr>
            <a:r>
              <a:rPr lang="en-US" sz="1500" b="1" dirty="0">
                <a:latin typeface="Abadi" panose="020B0604020104020204" pitchFamily="34" charset="0"/>
              </a:rPr>
              <a:t>Line Chart</a:t>
            </a:r>
            <a:endParaRPr lang="en-US" sz="1500" dirty="0">
              <a:latin typeface="Abadi" panose="020B0604020104020204" pitchFamily="34" charset="0"/>
            </a:endParaRPr>
          </a:p>
          <a:p>
            <a:pPr>
              <a:buFont typeface="Arial" panose="020B0604020202020204" pitchFamily="34" charset="0"/>
              <a:buChar char="•"/>
            </a:pPr>
            <a:r>
              <a:rPr lang="en-US" sz="1500" dirty="0">
                <a:latin typeface="Abadi" panose="020B0604020104020204" pitchFamily="34" charset="0"/>
              </a:rPr>
              <a:t>Tracks the yearly trend of landing success over time.</a:t>
            </a:r>
          </a:p>
          <a:p>
            <a:pPr>
              <a:buFont typeface="Arial" panose="020B0604020202020204" pitchFamily="34" charset="0"/>
              <a:buChar char="•"/>
            </a:pPr>
            <a:r>
              <a:rPr lang="en-US" sz="1500" dirty="0">
                <a:latin typeface="Abadi" panose="020B0604020104020204" pitchFamily="34" charset="0"/>
              </a:rPr>
              <a:t>From 2010 to 2013, no landings were successful (success rate = 0%).</a:t>
            </a:r>
          </a:p>
          <a:p>
            <a:pPr>
              <a:buFont typeface="Arial" panose="020B0604020202020204" pitchFamily="34" charset="0"/>
              <a:buChar char="•"/>
            </a:pPr>
            <a:r>
              <a:rPr lang="en-US" sz="1500" dirty="0">
                <a:latin typeface="Abadi" panose="020B0604020104020204" pitchFamily="34" charset="0"/>
              </a:rPr>
              <a:t>After 2013, the success rate steadily increased, despite minor dips in 2018 and 2020.</a:t>
            </a:r>
          </a:p>
          <a:p>
            <a:pPr>
              <a:buFont typeface="Arial" panose="020B0604020202020204" pitchFamily="34" charset="0"/>
              <a:buChar char="•"/>
            </a:pPr>
            <a:r>
              <a:rPr lang="en-US" sz="1500" dirty="0">
                <a:latin typeface="Abadi" panose="020B0604020104020204" pitchFamily="34" charset="0"/>
              </a:rPr>
              <a:t>After 2016, there was consistently a greater than 50% chance of success.</a:t>
            </a:r>
          </a:p>
          <a:p>
            <a:pPr>
              <a:buFont typeface="Arial" panose="020B0604020202020204" pitchFamily="34" charset="0"/>
              <a:buChar char="•"/>
            </a:pPr>
            <a:r>
              <a:rPr lang="en-US" sz="1500" dirty="0">
                <a:latin typeface="Abadi" panose="020B0604020104020204" pitchFamily="34" charset="0"/>
              </a:rPr>
              <a:t>The continuous improvement reflects SpaceX’s learning curve and technological advancements.</a:t>
            </a:r>
          </a:p>
        </p:txBody>
      </p:sp>
      <p:pic>
        <p:nvPicPr>
          <p:cNvPr id="5" name="Imagen 4" descr="Icono&#10;&#10;El contenido generado por IA puede ser incorrecto.">
            <a:extLst>
              <a:ext uri="{FF2B5EF4-FFF2-40B4-BE49-F238E27FC236}">
                <a16:creationId xmlns:a16="http://schemas.microsoft.com/office/drawing/2014/main" id="{B823BC0F-2579-8EAE-63C9-67E0145504CB}"/>
              </a:ext>
            </a:extLst>
          </p:cNvPr>
          <p:cNvPicPr>
            <a:picLocks noChangeAspect="1"/>
          </p:cNvPicPr>
          <p:nvPr/>
        </p:nvPicPr>
        <p:blipFill>
          <a:blip r:embed="rId4"/>
          <a:stretch>
            <a:fillRect/>
          </a:stretch>
        </p:blipFill>
        <p:spPr>
          <a:xfrm>
            <a:off x="7130069" y="2968416"/>
            <a:ext cx="4243947" cy="2959145"/>
          </a:xfrm>
          <a:prstGeom prst="rect">
            <a:avLst/>
          </a:prstGeom>
        </p:spPr>
      </p:pic>
      <p:sp>
        <p:nvSpPr>
          <p:cNvPr id="2" name="Rectángulo: esquinas redondeadas 1">
            <a:extLst>
              <a:ext uri="{FF2B5EF4-FFF2-40B4-BE49-F238E27FC236}">
                <a16:creationId xmlns:a16="http://schemas.microsoft.com/office/drawing/2014/main" id="{BB8EBD24-45F4-AB8E-E7EA-F1DFC356B068}"/>
              </a:ext>
            </a:extLst>
          </p:cNvPr>
          <p:cNvSpPr/>
          <p:nvPr/>
        </p:nvSpPr>
        <p:spPr>
          <a:xfrm>
            <a:off x="143434" y="6463553"/>
            <a:ext cx="4806578" cy="268941"/>
          </a:xfrm>
          <a:prstGeom prst="roundRect">
            <a:avLst/>
          </a:prstGeom>
          <a:solidFill>
            <a:schemeClr val="tx2">
              <a:lumMod val="20000"/>
              <a:lumOff val="80000"/>
            </a:schemeClr>
          </a:solidFill>
          <a:ln>
            <a:solidFill>
              <a:srgbClr val="622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CuadroTexto 6">
            <a:extLst>
              <a:ext uri="{FF2B5EF4-FFF2-40B4-BE49-F238E27FC236}">
                <a16:creationId xmlns:a16="http://schemas.microsoft.com/office/drawing/2014/main" id="{BB403257-04A7-D8E3-44F9-748A74C80749}"/>
              </a:ext>
            </a:extLst>
          </p:cNvPr>
          <p:cNvSpPr txBox="1"/>
          <p:nvPr/>
        </p:nvSpPr>
        <p:spPr>
          <a:xfrm>
            <a:off x="106082" y="6472518"/>
            <a:ext cx="4806578" cy="261610"/>
          </a:xfrm>
          <a:prstGeom prst="rect">
            <a:avLst/>
          </a:prstGeom>
          <a:noFill/>
        </p:spPr>
        <p:txBody>
          <a:bodyPr wrap="square" rtlCol="0">
            <a:spAutoFit/>
          </a:bodyPr>
          <a:lstStyle/>
          <a:p>
            <a:r>
              <a:rPr lang="es-CL" sz="1100" dirty="0">
                <a:latin typeface="Abadi" panose="020B0604020104020204" pitchFamily="34" charset="0"/>
              </a:rPr>
              <a:t>https://github.com/Michu-code/Class-IBM/blob/main/5.%20edadataviz.ipynb</a:t>
            </a:r>
          </a:p>
        </p:txBody>
      </p:sp>
    </p:spTree>
    <p:extLst>
      <p:ext uri="{BB962C8B-B14F-4D97-AF65-F5344CB8AC3E}">
        <p14:creationId xmlns:p14="http://schemas.microsoft.com/office/powerpoint/2010/main" val="4132580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6877" y="2503487"/>
            <a:ext cx="9890794" cy="224579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find the names of the launch sites, the DISTINCT keyword is used and it returns the values ​​from the LAUNCH_SITE column of the SPACEXTBL table.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2" name="Title 1">
            <a:extLst>
              <a:ext uri="{FF2B5EF4-FFF2-40B4-BE49-F238E27FC236}">
                <a16:creationId xmlns:a16="http://schemas.microsoft.com/office/drawing/2014/main" id="{0DEF1A86-0311-816D-4B4C-159A8A34810C}"/>
              </a:ext>
            </a:extLst>
          </p:cNvPr>
          <p:cNvSpPr txBox="1">
            <a:spLocks/>
          </p:cNvSpPr>
          <p:nvPr/>
        </p:nvSpPr>
        <p:spPr>
          <a:xfrm>
            <a:off x="770011" y="992996"/>
            <a:ext cx="6213495"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All Launch Site Names</a:t>
            </a:r>
          </a:p>
        </p:txBody>
      </p:sp>
      <p:pic>
        <p:nvPicPr>
          <p:cNvPr id="11" name="Imagen 10" descr="Interfaz de usuario gráfica, Texto&#10;&#10;El contenido generado por IA puede ser incorrecto.">
            <a:extLst>
              <a:ext uri="{FF2B5EF4-FFF2-40B4-BE49-F238E27FC236}">
                <a16:creationId xmlns:a16="http://schemas.microsoft.com/office/drawing/2014/main" id="{47F8C4A6-46B1-B171-AED6-ED38B949D753}"/>
              </a:ext>
            </a:extLst>
          </p:cNvPr>
          <p:cNvPicPr>
            <a:picLocks noChangeAspect="1"/>
          </p:cNvPicPr>
          <p:nvPr/>
        </p:nvPicPr>
        <p:blipFill>
          <a:blip r:embed="rId3"/>
          <a:stretch>
            <a:fillRect/>
          </a:stretch>
        </p:blipFill>
        <p:spPr>
          <a:xfrm>
            <a:off x="0" y="-391887"/>
            <a:ext cx="12192000" cy="68580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25976" y="2390401"/>
            <a:ext cx="9745663" cy="176922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a SQL query to find 5 records where the launch site name begins with 'CCA'.</a:t>
            </a:r>
          </a:p>
          <a:p>
            <a:pPr>
              <a:lnSpc>
                <a:spcPct val="100000"/>
              </a:lnSpc>
              <a:spcBef>
                <a:spcPts val="1400"/>
              </a:spcBef>
            </a:pPr>
            <a:r>
              <a:rPr lang="en-US" sz="2200" dirty="0">
                <a:solidFill>
                  <a:schemeClr val="accent3">
                    <a:lumMod val="25000"/>
                  </a:schemeClr>
                </a:solidFill>
                <a:latin typeface="Abadi" panose="020B0604020104020204" pitchFamily="34" charset="0"/>
              </a:rPr>
              <a:t>The LIKE 'CCA%' wildcard was used to filter launch sites starting with those letters, and LIMIT 5 was applied to retrieve only the first 5 matching records.</a:t>
            </a:r>
          </a:p>
        </p:txBody>
      </p:sp>
      <p:sp>
        <p:nvSpPr>
          <p:cNvPr id="7" name="Title 1">
            <a:extLst>
              <a:ext uri="{FF2B5EF4-FFF2-40B4-BE49-F238E27FC236}">
                <a16:creationId xmlns:a16="http://schemas.microsoft.com/office/drawing/2014/main" id="{CECF8F2C-8188-9456-1AD3-C26376EC2D96}"/>
              </a:ext>
            </a:extLst>
          </p:cNvPr>
          <p:cNvSpPr txBox="1">
            <a:spLocks/>
          </p:cNvSpPr>
          <p:nvPr/>
        </p:nvSpPr>
        <p:spPr>
          <a:xfrm>
            <a:off x="770011" y="992996"/>
            <a:ext cx="7800248"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Launch Site Names Begin with 'CCA'</a:t>
            </a:r>
          </a:p>
        </p:txBody>
      </p:sp>
      <p:pic>
        <p:nvPicPr>
          <p:cNvPr id="9" name="Imagen 8" descr="Interfaz de usuario gráfica, Texto&#10;&#10;El contenido generado por IA puede ser incorrecto.">
            <a:extLst>
              <a:ext uri="{FF2B5EF4-FFF2-40B4-BE49-F238E27FC236}">
                <a16:creationId xmlns:a16="http://schemas.microsoft.com/office/drawing/2014/main" id="{2A870EC4-8E22-0BAA-F67D-68493BF73849}"/>
              </a:ext>
            </a:extLst>
          </p:cNvPr>
          <p:cNvPicPr>
            <a:picLocks noChangeAspect="1"/>
          </p:cNvPicPr>
          <p:nvPr/>
        </p:nvPicPr>
        <p:blipFill>
          <a:blip r:embed="rId3"/>
          <a:stretch>
            <a:fillRect/>
          </a:stretch>
        </p:blipFill>
        <p:spPr>
          <a:xfrm>
            <a:off x="410547" y="3920166"/>
            <a:ext cx="10851502" cy="264210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2682" y="2503487"/>
            <a:ext cx="10856259" cy="137823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Using the SUM keyword on the payload mass column, filtered for NASA (CRS) missions, we found the total payload to be 45596.</a:t>
            </a:r>
          </a:p>
        </p:txBody>
      </p:sp>
      <p:sp>
        <p:nvSpPr>
          <p:cNvPr id="2" name="Title 1">
            <a:extLst>
              <a:ext uri="{FF2B5EF4-FFF2-40B4-BE49-F238E27FC236}">
                <a16:creationId xmlns:a16="http://schemas.microsoft.com/office/drawing/2014/main" id="{61DA0CF8-96E8-FD04-8A87-C7D3873E974C}"/>
              </a:ext>
            </a:extLst>
          </p:cNvPr>
          <p:cNvSpPr txBox="1">
            <a:spLocks/>
          </p:cNvSpPr>
          <p:nvPr/>
        </p:nvSpPr>
        <p:spPr>
          <a:xfrm>
            <a:off x="770011" y="992996"/>
            <a:ext cx="7800248"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Total Payload Mass</a:t>
            </a:r>
          </a:p>
        </p:txBody>
      </p:sp>
      <p:pic>
        <p:nvPicPr>
          <p:cNvPr id="7" name="Imagen 6">
            <a:extLst>
              <a:ext uri="{FF2B5EF4-FFF2-40B4-BE49-F238E27FC236}">
                <a16:creationId xmlns:a16="http://schemas.microsoft.com/office/drawing/2014/main" id="{F66DD7B6-E836-11DE-ACFD-8AC051097745}"/>
              </a:ext>
            </a:extLst>
          </p:cNvPr>
          <p:cNvPicPr>
            <a:picLocks noChangeAspect="1"/>
          </p:cNvPicPr>
          <p:nvPr/>
        </p:nvPicPr>
        <p:blipFill>
          <a:blip r:embed="rId3"/>
          <a:stretch>
            <a:fillRect/>
          </a:stretch>
        </p:blipFill>
        <p:spPr>
          <a:xfrm>
            <a:off x="0" y="4366428"/>
            <a:ext cx="12192000" cy="143792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20588" y="2641413"/>
            <a:ext cx="10425953" cy="147338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average payload mass carried by the F9 v1.1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Using the AVG keyword on the payload mass column and filtering by booster version, the average payload mass was found to be approximately 2928.4</a:t>
            </a:r>
          </a:p>
        </p:txBody>
      </p:sp>
      <p:sp>
        <p:nvSpPr>
          <p:cNvPr id="2" name="Title 1">
            <a:extLst>
              <a:ext uri="{FF2B5EF4-FFF2-40B4-BE49-F238E27FC236}">
                <a16:creationId xmlns:a16="http://schemas.microsoft.com/office/drawing/2014/main" id="{BBC29DC6-5BF6-D202-0B9E-84E6EB6CEF5A}"/>
              </a:ext>
            </a:extLst>
          </p:cNvPr>
          <p:cNvSpPr txBox="1">
            <a:spLocks/>
          </p:cNvSpPr>
          <p:nvPr/>
        </p:nvSpPr>
        <p:spPr>
          <a:xfrm>
            <a:off x="770011" y="992996"/>
            <a:ext cx="7800248"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Average Payload Mass by F9 v1.1</a:t>
            </a:r>
          </a:p>
        </p:txBody>
      </p:sp>
      <p:pic>
        <p:nvPicPr>
          <p:cNvPr id="7" name="Imagen 6">
            <a:extLst>
              <a:ext uri="{FF2B5EF4-FFF2-40B4-BE49-F238E27FC236}">
                <a16:creationId xmlns:a16="http://schemas.microsoft.com/office/drawing/2014/main" id="{252286B1-531E-E334-9BB8-C9C63FAFC69E}"/>
              </a:ext>
            </a:extLst>
          </p:cNvPr>
          <p:cNvPicPr>
            <a:picLocks noChangeAspect="1"/>
          </p:cNvPicPr>
          <p:nvPr/>
        </p:nvPicPr>
        <p:blipFill>
          <a:blip r:embed="rId3"/>
          <a:stretch>
            <a:fillRect/>
          </a:stretch>
        </p:blipFill>
        <p:spPr>
          <a:xfrm>
            <a:off x="83979" y="4690293"/>
            <a:ext cx="12192000" cy="10477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6471" y="2623484"/>
            <a:ext cx="10936941" cy="13658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determined the date of the first successful landing on a ground pad.</a:t>
            </a:r>
          </a:p>
          <a:p>
            <a:pPr>
              <a:lnSpc>
                <a:spcPct val="100000"/>
              </a:lnSpc>
              <a:spcBef>
                <a:spcPts val="1400"/>
              </a:spcBef>
            </a:pPr>
            <a:r>
              <a:rPr lang="en-US" sz="2200" dirty="0">
                <a:solidFill>
                  <a:schemeClr val="accent3">
                    <a:lumMod val="25000"/>
                  </a:schemeClr>
                </a:solidFill>
                <a:latin typeface="Abadi"/>
              </a:rPr>
              <a:t>Using the MIN keyword on the date column, filtered for successful ground pad outcomes, the first successful landing was observed on December 22, 2015.</a:t>
            </a:r>
            <a:endParaRPr lang="en-US" sz="2200" dirty="0">
              <a:solidFill>
                <a:schemeClr val="accent3">
                  <a:lumMod val="25000"/>
                </a:schemeClr>
              </a:solidFill>
              <a:latin typeface="Abadi" panose="020B0604020104020204" pitchFamily="34" charset="0"/>
            </a:endParaRPr>
          </a:p>
        </p:txBody>
      </p:sp>
      <p:sp>
        <p:nvSpPr>
          <p:cNvPr id="2" name="Title 1">
            <a:extLst>
              <a:ext uri="{FF2B5EF4-FFF2-40B4-BE49-F238E27FC236}">
                <a16:creationId xmlns:a16="http://schemas.microsoft.com/office/drawing/2014/main" id="{02449720-926B-40F6-F2AB-0D64728AA515}"/>
              </a:ext>
            </a:extLst>
          </p:cNvPr>
          <p:cNvSpPr txBox="1">
            <a:spLocks/>
          </p:cNvSpPr>
          <p:nvPr/>
        </p:nvSpPr>
        <p:spPr>
          <a:xfrm>
            <a:off x="770011" y="992996"/>
            <a:ext cx="7800248"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First Successful Ground Landing Date</a:t>
            </a:r>
          </a:p>
        </p:txBody>
      </p:sp>
      <p:pic>
        <p:nvPicPr>
          <p:cNvPr id="7" name="Imagen 6">
            <a:extLst>
              <a:ext uri="{FF2B5EF4-FFF2-40B4-BE49-F238E27FC236}">
                <a16:creationId xmlns:a16="http://schemas.microsoft.com/office/drawing/2014/main" id="{1AAE52A2-77B1-945C-E2E5-141F4834E044}"/>
              </a:ext>
            </a:extLst>
          </p:cNvPr>
          <p:cNvPicPr>
            <a:picLocks noChangeAspect="1"/>
          </p:cNvPicPr>
          <p:nvPr/>
        </p:nvPicPr>
        <p:blipFill>
          <a:blip r:embed="rId3"/>
          <a:stretch>
            <a:fillRect/>
          </a:stretch>
        </p:blipFill>
        <p:spPr>
          <a:xfrm>
            <a:off x="205278" y="4678135"/>
            <a:ext cx="12192000" cy="10287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8548" y="2506662"/>
            <a:ext cx="10884181" cy="177846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filtered the data to find boosters that successfully landed on a drone ship with payload mass between 4000 kg and 6000 kg.</a:t>
            </a:r>
          </a:p>
          <a:p>
            <a:pPr>
              <a:lnSpc>
                <a:spcPct val="100000"/>
              </a:lnSpc>
              <a:spcBef>
                <a:spcPts val="1400"/>
              </a:spcBef>
            </a:pPr>
            <a:r>
              <a:rPr lang="en-US" sz="2200" dirty="0">
                <a:solidFill>
                  <a:schemeClr val="accent3">
                    <a:lumMod val="25000"/>
                  </a:schemeClr>
                </a:solidFill>
                <a:latin typeface="Abadi"/>
              </a:rPr>
              <a:t>The WHERE clause with an AND condition and BETWEEN was used to select only the boosters meeting both criteria.</a:t>
            </a:r>
            <a:endParaRPr lang="en-US" sz="2200" dirty="0">
              <a:solidFill>
                <a:schemeClr val="accent3">
                  <a:lumMod val="25000"/>
                </a:schemeClr>
              </a:solidFill>
              <a:latin typeface="Abadi" panose="020B0604020104020204" pitchFamily="34" charset="0"/>
            </a:endParaRPr>
          </a:p>
        </p:txBody>
      </p:sp>
      <p:sp>
        <p:nvSpPr>
          <p:cNvPr id="2" name="Title 1">
            <a:extLst>
              <a:ext uri="{FF2B5EF4-FFF2-40B4-BE49-F238E27FC236}">
                <a16:creationId xmlns:a16="http://schemas.microsoft.com/office/drawing/2014/main" id="{7FE4DE56-4AB6-4F0F-2403-AD55EB6D92FE}"/>
              </a:ext>
            </a:extLst>
          </p:cNvPr>
          <p:cNvSpPr txBox="1">
            <a:spLocks/>
          </p:cNvSpPr>
          <p:nvPr/>
        </p:nvSpPr>
        <p:spPr>
          <a:xfrm>
            <a:off x="770010" y="992996"/>
            <a:ext cx="9844201"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Successful Drone Ship Landing with Payload between 4000 and 6000</a:t>
            </a:r>
          </a:p>
        </p:txBody>
      </p:sp>
      <p:pic>
        <p:nvPicPr>
          <p:cNvPr id="6" name="Imagen 5" descr="Interfaz de usuario gráfica, Texto&#10;&#10;El contenido generado por IA puede ser incorrecto.">
            <a:extLst>
              <a:ext uri="{FF2B5EF4-FFF2-40B4-BE49-F238E27FC236}">
                <a16:creationId xmlns:a16="http://schemas.microsoft.com/office/drawing/2014/main" id="{6220F710-508F-427E-86BC-8F3B0D7DF872}"/>
              </a:ext>
            </a:extLst>
          </p:cNvPr>
          <p:cNvPicPr>
            <a:picLocks noChangeAspect="1"/>
          </p:cNvPicPr>
          <p:nvPr/>
        </p:nvPicPr>
        <p:blipFill>
          <a:blip r:embed="rId3"/>
          <a:stretch>
            <a:fillRect/>
          </a:stretch>
        </p:blipFill>
        <p:spPr>
          <a:xfrm>
            <a:off x="158625" y="4110394"/>
            <a:ext cx="12192000" cy="21082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6" name="Rectangle 25">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sp>
          <p:nvSpPr>
            <p:cNvPr id="27" name="Oval 26">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28" name="Oval 27">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29" name="Oval 28">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30" name="Oval 29">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31" name="Oval 30">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32"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s-CL"/>
            </a:p>
          </p:txBody>
        </p:sp>
        <p:sp>
          <p:nvSpPr>
            <p:cNvPr id="33"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s-CL"/>
            </a:p>
          </p:txBody>
        </p:sp>
        <p:sp>
          <p:nvSpPr>
            <p:cNvPr id="34"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CL"/>
            </a:p>
          </p:txBody>
        </p:sp>
      </p:grpSp>
      <p:sp>
        <p:nvSpPr>
          <p:cNvPr id="36" name="Rectangle 35">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sp useBgFill="1">
        <p:nvSpPr>
          <p:cNvPr id="38" name="Rectangle 37">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Gráfico económico digital">
            <a:extLst>
              <a:ext uri="{FF2B5EF4-FFF2-40B4-BE49-F238E27FC236}">
                <a16:creationId xmlns:a16="http://schemas.microsoft.com/office/drawing/2014/main" id="{C590B26F-D40E-9AE7-C37D-09BA477AA437}"/>
              </a:ext>
            </a:extLst>
          </p:cNvPr>
          <p:cNvPicPr>
            <a:picLocks noChangeAspect="1"/>
          </p:cNvPicPr>
          <p:nvPr/>
        </p:nvPicPr>
        <p:blipFill>
          <a:blip r:embed="rId3">
            <a:alphaModFix amt="40000"/>
          </a:blip>
          <a:srcRect/>
          <a:stretch/>
        </p:blipFill>
        <p:spPr>
          <a:xfrm>
            <a:off x="20" y="10"/>
            <a:ext cx="12191980" cy="6857990"/>
          </a:xfrm>
          <a:prstGeom prst="rect">
            <a:avLst/>
          </a:prstGeom>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543765" y="1457760"/>
            <a:ext cx="4557153" cy="7069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dirty="0">
                <a:solidFill>
                  <a:schemeClr val="tx1"/>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chemeClr val="tx1"/>
                </a:solidFill>
              </a:rPr>
              <a:pPr>
                <a:spcAft>
                  <a:spcPts val="600"/>
                </a:spcAft>
              </a:pPr>
              <a:t>3</a:t>
            </a:fld>
            <a:endParaRPr lang="en-US">
              <a:solidFill>
                <a:schemeClr val="tx1"/>
              </a:solidFill>
            </a:endParaRPr>
          </a:p>
        </p:txBody>
      </p:sp>
      <p:sp>
        <p:nvSpPr>
          <p:cNvPr id="61" name="Content Placeholder 2">
            <a:extLst>
              <a:ext uri="{FF2B5EF4-FFF2-40B4-BE49-F238E27FC236}">
                <a16:creationId xmlns:a16="http://schemas.microsoft.com/office/drawing/2014/main" id="{79EF1473-3ADD-43F1-A495-57AAB7FD902F}"/>
              </a:ext>
            </a:extLst>
          </p:cNvPr>
          <p:cNvSpPr txBox="1">
            <a:spLocks/>
          </p:cNvSpPr>
          <p:nvPr/>
        </p:nvSpPr>
        <p:spPr>
          <a:xfrm>
            <a:off x="543766" y="2702322"/>
            <a:ext cx="5500286" cy="3416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accent1"/>
              </a:buClr>
              <a:buSzPct val="80000"/>
              <a:buFont typeface="Wingdings 3" charset="2"/>
              <a:buChar char=""/>
            </a:pPr>
            <a:r>
              <a:rPr lang="en-US" dirty="0">
                <a:solidFill>
                  <a:schemeClr val="tx1"/>
                </a:solidFill>
                <a:latin typeface="+mn-lt"/>
              </a:rPr>
              <a:t>Summary of methodologies</a:t>
            </a:r>
          </a:p>
          <a:p>
            <a:pPr marL="0" indent="0" defTabSz="457200">
              <a:buClr>
                <a:schemeClr val="accent1"/>
              </a:buClr>
              <a:buSzPct val="80000"/>
              <a:buFont typeface="Wingdings 3" charset="2"/>
              <a:buChar char=""/>
            </a:pPr>
            <a:r>
              <a:rPr lang="en-US" dirty="0">
                <a:solidFill>
                  <a:schemeClr val="tx1"/>
                </a:solidFill>
                <a:latin typeface="+mn-lt"/>
              </a:rPr>
              <a:t>Data Collection</a:t>
            </a:r>
          </a:p>
          <a:p>
            <a:pPr marL="0" indent="0" defTabSz="457200">
              <a:buClr>
                <a:schemeClr val="accent1"/>
              </a:buClr>
              <a:buSzPct val="80000"/>
              <a:buFont typeface="Wingdings 3" charset="2"/>
              <a:buChar char=""/>
            </a:pPr>
            <a:r>
              <a:rPr lang="en-US" dirty="0">
                <a:solidFill>
                  <a:schemeClr val="tx1"/>
                </a:solidFill>
                <a:latin typeface="+mn-lt"/>
              </a:rPr>
              <a:t>Exploratory Data Analysis</a:t>
            </a:r>
          </a:p>
          <a:p>
            <a:pPr marL="0" indent="0" defTabSz="457200">
              <a:buClr>
                <a:schemeClr val="accent1"/>
              </a:buClr>
              <a:buSzPct val="80000"/>
              <a:buFont typeface="Wingdings 3" charset="2"/>
              <a:buChar char=""/>
            </a:pPr>
            <a:r>
              <a:rPr lang="en-US" dirty="0">
                <a:solidFill>
                  <a:schemeClr val="tx1"/>
                </a:solidFill>
                <a:latin typeface="+mn-lt"/>
              </a:rPr>
              <a:t>Interactive Visual Analytics</a:t>
            </a:r>
          </a:p>
          <a:p>
            <a:pPr marL="0" indent="0" defTabSz="457200">
              <a:buClr>
                <a:schemeClr val="accent1"/>
              </a:buClr>
              <a:buSzPct val="80000"/>
              <a:buFont typeface="Wingdings 3" charset="2"/>
              <a:buChar char=""/>
            </a:pPr>
            <a:r>
              <a:rPr lang="en-US" dirty="0">
                <a:solidFill>
                  <a:schemeClr val="tx1"/>
                </a:solidFill>
                <a:latin typeface="+mn-lt"/>
              </a:rPr>
              <a:t>Predictive Analysis (Classification)</a:t>
            </a:r>
          </a:p>
        </p:txBody>
      </p:sp>
      <p:sp>
        <p:nvSpPr>
          <p:cNvPr id="5" name="Content Placeholder 2">
            <a:extLst>
              <a:ext uri="{FF2B5EF4-FFF2-40B4-BE49-F238E27FC236}">
                <a16:creationId xmlns:a16="http://schemas.microsoft.com/office/drawing/2014/main" id="{D9B2E442-DA8C-8F4D-61DC-FAF658A11874}"/>
              </a:ext>
            </a:extLst>
          </p:cNvPr>
          <p:cNvSpPr txBox="1">
            <a:spLocks/>
          </p:cNvSpPr>
          <p:nvPr/>
        </p:nvSpPr>
        <p:spPr>
          <a:xfrm>
            <a:off x="6230079" y="1503054"/>
            <a:ext cx="4893533" cy="234963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spcBef>
                <a:spcPct val="0"/>
              </a:spcBef>
              <a:spcAft>
                <a:spcPts val="600"/>
              </a:spcAft>
              <a:buNone/>
            </a:pPr>
            <a:r>
              <a:rPr lang="en-US" sz="3600" dirty="0">
                <a:solidFill>
                  <a:schemeClr val="tx1"/>
                </a:solidFill>
                <a:latin typeface="+mj-lt"/>
                <a:ea typeface="+mj-ea"/>
                <a:cs typeface="+mj-cs"/>
              </a:rPr>
              <a:t>Summary of all results</a:t>
            </a:r>
            <a:br>
              <a:rPr lang="en-US" sz="3600" dirty="0">
                <a:solidFill>
                  <a:schemeClr val="tx1"/>
                </a:solidFill>
                <a:latin typeface="+mj-lt"/>
                <a:ea typeface="+mj-ea"/>
                <a:cs typeface="+mj-cs"/>
              </a:rPr>
            </a:br>
            <a:endParaRPr lang="en-US" sz="3600" dirty="0">
              <a:solidFill>
                <a:schemeClr val="tx1"/>
              </a:solidFill>
              <a:latin typeface="+mj-lt"/>
              <a:ea typeface="+mj-ea"/>
              <a:cs typeface="+mj-cs"/>
            </a:endParaRPr>
          </a:p>
          <a:p>
            <a:pPr marL="0" indent="0" defTabSz="457200">
              <a:buClr>
                <a:schemeClr val="accent1"/>
              </a:buClr>
              <a:buSzPct val="80000"/>
              <a:buFont typeface="Wingdings 3" charset="2"/>
              <a:buChar char=""/>
            </a:pPr>
            <a:r>
              <a:rPr lang="en-GB" dirty="0">
                <a:solidFill>
                  <a:schemeClr val="tx1"/>
                </a:solidFill>
                <a:latin typeface="+mn-lt"/>
              </a:rPr>
              <a:t>Exploratory Data Analysis (EDA) results </a:t>
            </a:r>
          </a:p>
          <a:p>
            <a:pPr marL="0" marR="0" lvl="2" indent="0" defTabSz="457200" fontAlgn="auto">
              <a:spcBef>
                <a:spcPts val="1000"/>
              </a:spcBef>
              <a:spcAft>
                <a:spcPts val="600"/>
              </a:spcAft>
              <a:buClr>
                <a:schemeClr val="accent1"/>
              </a:buClr>
              <a:buSzPct val="80000"/>
              <a:buFont typeface="Wingdings 3" charset="2"/>
              <a:buChar char=""/>
              <a:tabLst/>
              <a:defRPr/>
            </a:pPr>
            <a:r>
              <a:rPr lang="en-GB" sz="2800" dirty="0">
                <a:solidFill>
                  <a:schemeClr val="tx1"/>
                </a:solidFill>
                <a:latin typeface="+mn-lt"/>
              </a:rPr>
              <a:t>Geospatial analytics</a:t>
            </a:r>
          </a:p>
          <a:p>
            <a:pPr marL="0" marR="0" lvl="2" indent="0" defTabSz="457200" fontAlgn="auto">
              <a:spcBef>
                <a:spcPts val="1000"/>
              </a:spcBef>
              <a:spcAft>
                <a:spcPts val="600"/>
              </a:spcAft>
              <a:buClr>
                <a:schemeClr val="accent1"/>
              </a:buClr>
              <a:buSzPct val="80000"/>
              <a:buFont typeface="Wingdings 3" charset="2"/>
              <a:buChar char=""/>
              <a:tabLst/>
              <a:defRPr/>
            </a:pPr>
            <a:r>
              <a:rPr lang="en-GB" sz="2800" dirty="0">
                <a:solidFill>
                  <a:schemeClr val="tx1"/>
                </a:solidFill>
                <a:latin typeface="+mn-lt"/>
              </a:rPr>
              <a:t>Interactive dashboard</a:t>
            </a:r>
          </a:p>
          <a:p>
            <a:pPr marL="0" marR="0" lvl="2" indent="0" defTabSz="457200" fontAlgn="auto">
              <a:spcBef>
                <a:spcPts val="1000"/>
              </a:spcBef>
              <a:spcAft>
                <a:spcPts val="600"/>
              </a:spcAft>
              <a:buClr>
                <a:schemeClr val="accent1"/>
              </a:buClr>
              <a:buSzPct val="80000"/>
              <a:buFont typeface="Wingdings 3" charset="2"/>
              <a:buChar char=""/>
              <a:tabLst/>
              <a:defRPr/>
            </a:pPr>
            <a:r>
              <a:rPr lang="en-GB" sz="2800" dirty="0">
                <a:solidFill>
                  <a:schemeClr val="tx1"/>
                </a:solidFill>
                <a:latin typeface="+mn-lt"/>
              </a:rPr>
              <a:t>Predictive analysis of classification models</a:t>
            </a: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5436" y="2506662"/>
            <a:ext cx="10775576" cy="13840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number of successful and failed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The COUNT keyword was used to tally outcomes, and the GROUP BY keyword helped group results by mission success or failure categories.</a:t>
            </a:r>
          </a:p>
        </p:txBody>
      </p:sp>
      <p:sp>
        <p:nvSpPr>
          <p:cNvPr id="2" name="Title 1">
            <a:extLst>
              <a:ext uri="{FF2B5EF4-FFF2-40B4-BE49-F238E27FC236}">
                <a16:creationId xmlns:a16="http://schemas.microsoft.com/office/drawing/2014/main" id="{C2B69906-E149-E343-6ACA-4301D1BA3017}"/>
              </a:ext>
            </a:extLst>
          </p:cNvPr>
          <p:cNvSpPr txBox="1">
            <a:spLocks/>
          </p:cNvSpPr>
          <p:nvPr/>
        </p:nvSpPr>
        <p:spPr>
          <a:xfrm>
            <a:off x="770010" y="992996"/>
            <a:ext cx="10202789"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Total Number of Successful and Failure Mission Outcomes</a:t>
            </a:r>
          </a:p>
        </p:txBody>
      </p:sp>
      <p:pic>
        <p:nvPicPr>
          <p:cNvPr id="7" name="Imagen 6" descr="Interfaz de usuario gráfica&#10;&#10;El contenido generado por IA puede ser incorrecto.">
            <a:extLst>
              <a:ext uri="{FF2B5EF4-FFF2-40B4-BE49-F238E27FC236}">
                <a16:creationId xmlns:a16="http://schemas.microsoft.com/office/drawing/2014/main" id="{C997AF8D-191F-A66A-7423-9D5B315844A5}"/>
              </a:ext>
            </a:extLst>
          </p:cNvPr>
          <p:cNvPicPr>
            <a:picLocks noChangeAspect="1"/>
          </p:cNvPicPr>
          <p:nvPr/>
        </p:nvPicPr>
        <p:blipFill>
          <a:blip r:embed="rId3"/>
          <a:stretch>
            <a:fillRect/>
          </a:stretch>
        </p:blipFill>
        <p:spPr>
          <a:xfrm>
            <a:off x="0" y="4341004"/>
            <a:ext cx="12192000" cy="15240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506662"/>
            <a:ext cx="9381695" cy="1124044"/>
          </a:xfrm>
          <a:prstGeom prst="rect">
            <a:avLst/>
          </a:prstGeom>
        </p:spPr>
        <p:txBody>
          <a:bodyPr>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listed the boosters that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A subquery using the MAX() function was applied in the WHERE clause, and the DISTINCT keyword was used to retrieve unique booster versions that achieved this.</a:t>
            </a:r>
          </a:p>
        </p:txBody>
      </p:sp>
      <p:sp>
        <p:nvSpPr>
          <p:cNvPr id="2" name="Title 1">
            <a:extLst>
              <a:ext uri="{FF2B5EF4-FFF2-40B4-BE49-F238E27FC236}">
                <a16:creationId xmlns:a16="http://schemas.microsoft.com/office/drawing/2014/main" id="{0E957299-A375-D13F-1AD4-9E438A4E9CB2}"/>
              </a:ext>
            </a:extLst>
          </p:cNvPr>
          <p:cNvSpPr txBox="1">
            <a:spLocks/>
          </p:cNvSpPr>
          <p:nvPr/>
        </p:nvSpPr>
        <p:spPr>
          <a:xfrm>
            <a:off x="770011" y="992996"/>
            <a:ext cx="7800248"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Boosters Carried Maximum Payload</a:t>
            </a:r>
          </a:p>
        </p:txBody>
      </p:sp>
      <p:pic>
        <p:nvPicPr>
          <p:cNvPr id="7" name="Imagen 6" descr="Texto&#10;&#10;El contenido generado por IA puede ser incorrecto.">
            <a:extLst>
              <a:ext uri="{FF2B5EF4-FFF2-40B4-BE49-F238E27FC236}">
                <a16:creationId xmlns:a16="http://schemas.microsoft.com/office/drawing/2014/main" id="{395A5E1E-46A9-68AD-5D13-F577FC0F7A1D}"/>
              </a:ext>
            </a:extLst>
          </p:cNvPr>
          <p:cNvPicPr>
            <a:picLocks noChangeAspect="1"/>
          </p:cNvPicPr>
          <p:nvPr/>
        </p:nvPicPr>
        <p:blipFill>
          <a:blip r:embed="rId3"/>
          <a:stretch>
            <a:fillRect/>
          </a:stretch>
        </p:blipFill>
        <p:spPr>
          <a:xfrm>
            <a:off x="158620" y="2594965"/>
            <a:ext cx="11548188" cy="413810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1295" y="2506663"/>
            <a:ext cx="10408023" cy="142884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retrieved failed landing outcomes on drone ships for the year 2015.</a:t>
            </a:r>
          </a:p>
          <a:p>
            <a:pPr>
              <a:lnSpc>
                <a:spcPct val="100000"/>
              </a:lnSpc>
              <a:spcBef>
                <a:spcPts val="1400"/>
              </a:spcBef>
            </a:pPr>
            <a:r>
              <a:rPr lang="en-US" sz="2200" dirty="0">
                <a:solidFill>
                  <a:schemeClr val="accent3">
                    <a:lumMod val="25000"/>
                  </a:schemeClr>
                </a:solidFill>
                <a:latin typeface="Abadi"/>
              </a:rPr>
              <a:t>A combination of WHERE, LIKE, AND, and BETWEEN clauses was used to filter for drone ship failures during that specific year.</a:t>
            </a:r>
            <a:endParaRPr lang="en-US" dirty="0">
              <a:solidFill>
                <a:schemeClr val="accent3">
                  <a:lumMod val="25000"/>
                </a:schemeClr>
              </a:solidFill>
              <a:latin typeface="Abadi"/>
            </a:endParaRPr>
          </a:p>
        </p:txBody>
      </p:sp>
      <p:sp>
        <p:nvSpPr>
          <p:cNvPr id="2" name="Title 1">
            <a:extLst>
              <a:ext uri="{FF2B5EF4-FFF2-40B4-BE49-F238E27FC236}">
                <a16:creationId xmlns:a16="http://schemas.microsoft.com/office/drawing/2014/main" id="{293710C1-818B-0D56-E77D-981FCF078E0F}"/>
              </a:ext>
            </a:extLst>
          </p:cNvPr>
          <p:cNvSpPr txBox="1">
            <a:spLocks/>
          </p:cNvSpPr>
          <p:nvPr/>
        </p:nvSpPr>
        <p:spPr>
          <a:xfrm>
            <a:off x="770011" y="992996"/>
            <a:ext cx="7800248"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2015 Launch Records</a:t>
            </a:r>
          </a:p>
        </p:txBody>
      </p:sp>
      <p:pic>
        <p:nvPicPr>
          <p:cNvPr id="10" name="Imagen 9">
            <a:extLst>
              <a:ext uri="{FF2B5EF4-FFF2-40B4-BE49-F238E27FC236}">
                <a16:creationId xmlns:a16="http://schemas.microsoft.com/office/drawing/2014/main" id="{E7C23020-8BF3-1503-43BC-1BE6E1ECF7C1}"/>
              </a:ext>
            </a:extLst>
          </p:cNvPr>
          <p:cNvPicPr>
            <a:picLocks noChangeAspect="1"/>
          </p:cNvPicPr>
          <p:nvPr/>
        </p:nvPicPr>
        <p:blipFill>
          <a:blip r:embed="rId3"/>
          <a:stretch>
            <a:fillRect/>
          </a:stretch>
        </p:blipFill>
        <p:spPr>
          <a:xfrm>
            <a:off x="0" y="4501502"/>
            <a:ext cx="12192000" cy="12700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25976" y="2506663"/>
            <a:ext cx="10430918" cy="211016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ranked the number of different landing outcomes between 2010-06-04 and 2017-03-20.</a:t>
            </a:r>
          </a:p>
          <a:p>
            <a:pPr>
              <a:lnSpc>
                <a:spcPct val="100000"/>
              </a:lnSpc>
              <a:spcBef>
                <a:spcPts val="1400"/>
              </a:spcBef>
            </a:pPr>
            <a:r>
              <a:rPr lang="en-US" sz="2200" dirty="0">
                <a:solidFill>
                  <a:schemeClr val="accent3">
                    <a:lumMod val="25000"/>
                  </a:schemeClr>
                </a:solidFill>
                <a:latin typeface="Abadi"/>
              </a:rPr>
              <a:t>Using WHERE with BETWEEN, we filtered the timeframe, then applied GROUP BY to group the outcomes and ORDER BY DESC to rank them from most to least frequent.</a:t>
            </a:r>
            <a:endParaRPr lang="en-US" sz="2200" dirty="0">
              <a:solidFill>
                <a:schemeClr val="accent3">
                  <a:lumMod val="25000"/>
                </a:schemeClr>
              </a:solidFill>
              <a:latin typeface="Abadi" panose="020B0604020104020204" pitchFamily="34" charset="0"/>
            </a:endParaRPr>
          </a:p>
        </p:txBody>
      </p:sp>
      <p:sp>
        <p:nvSpPr>
          <p:cNvPr id="2" name="Title 1">
            <a:extLst>
              <a:ext uri="{FF2B5EF4-FFF2-40B4-BE49-F238E27FC236}">
                <a16:creationId xmlns:a16="http://schemas.microsoft.com/office/drawing/2014/main" id="{16223F2B-DED7-7822-5800-63E7905F01D8}"/>
              </a:ext>
            </a:extLst>
          </p:cNvPr>
          <p:cNvSpPr txBox="1">
            <a:spLocks/>
          </p:cNvSpPr>
          <p:nvPr/>
        </p:nvSpPr>
        <p:spPr>
          <a:xfrm>
            <a:off x="770010" y="992996"/>
            <a:ext cx="10588271"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Rank Landing Outcomes Between 2010-06-04 and 2017-03-20</a:t>
            </a:r>
          </a:p>
        </p:txBody>
      </p:sp>
      <p:pic>
        <p:nvPicPr>
          <p:cNvPr id="7" name="Imagen 6" descr="Pantalla negra con letras blancas&#10;&#10;El contenido generado por IA puede ser incorrecto.">
            <a:extLst>
              <a:ext uri="{FF2B5EF4-FFF2-40B4-BE49-F238E27FC236}">
                <a16:creationId xmlns:a16="http://schemas.microsoft.com/office/drawing/2014/main" id="{B2BDD028-DA1D-05DB-4C6F-5EB3EF5BB5C2}"/>
              </a:ext>
            </a:extLst>
          </p:cNvPr>
          <p:cNvPicPr>
            <a:picLocks noChangeAspect="1"/>
          </p:cNvPicPr>
          <p:nvPr/>
        </p:nvPicPr>
        <p:blipFill>
          <a:blip r:embed="rId3"/>
          <a:stretch>
            <a:fillRect/>
          </a:stretch>
        </p:blipFill>
        <p:spPr>
          <a:xfrm>
            <a:off x="335902" y="4053835"/>
            <a:ext cx="11672596" cy="265065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sp>
          <p:nvSpPr>
            <p:cNvPr id="10"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CL"/>
            </a:p>
          </p:txBody>
        </p:sp>
      </p:grpSp>
      <p:sp>
        <p:nvSpPr>
          <p:cNvPr id="12" name="Rectangle 11">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sp useBgFill="1">
        <p:nvSpPr>
          <p:cNvPr id="14" name="Rectangle 13">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lfileres coloridos conectados con hilos">
            <a:extLst>
              <a:ext uri="{FF2B5EF4-FFF2-40B4-BE49-F238E27FC236}">
                <a16:creationId xmlns:a16="http://schemas.microsoft.com/office/drawing/2014/main" id="{B37CFBB9-DFCD-390F-5D62-D2646205F7E4}"/>
              </a:ext>
            </a:extLst>
          </p:cNvPr>
          <p:cNvPicPr>
            <a:picLocks noChangeAspect="1"/>
          </p:cNvPicPr>
          <p:nvPr/>
        </p:nvPicPr>
        <p:blipFill>
          <a:blip r:embed="rId3">
            <a:alphaModFix amt="40000"/>
          </a:blip>
          <a:srcRect t="942" b="14472"/>
          <a:stretch/>
        </p:blipFill>
        <p:spPr>
          <a:xfrm>
            <a:off x="20" y="10"/>
            <a:ext cx="12191980" cy="6857990"/>
          </a:xfrm>
          <a:prstGeom prst="rect">
            <a:avLst/>
          </a:prstGeom>
        </p:spPr>
      </p:pic>
      <p:sp>
        <p:nvSpPr>
          <p:cNvPr id="2" name="Title 1">
            <a:extLst>
              <a:ext uri="{FF2B5EF4-FFF2-40B4-BE49-F238E27FC236}">
                <a16:creationId xmlns:a16="http://schemas.microsoft.com/office/drawing/2014/main" id="{2869108C-1B08-5F91-4E72-4CB93FF0DB2A}"/>
              </a:ext>
            </a:extLst>
          </p:cNvPr>
          <p:cNvSpPr txBox="1">
            <a:spLocks/>
          </p:cNvSpPr>
          <p:nvPr/>
        </p:nvSpPr>
        <p:spPr>
          <a:xfrm>
            <a:off x="1154955" y="2099733"/>
            <a:ext cx="8825658" cy="26776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5400" dirty="0">
                <a:solidFill>
                  <a:schemeClr val="tx1"/>
                </a:solidFill>
                <a:latin typeface="Abadi" panose="020B0604020104020204" pitchFamily="34" charset="0"/>
                <a:ea typeface="+mj-ea"/>
                <a:cs typeface="+mj-cs"/>
              </a:rPr>
              <a:t>Launch sites proximity analysis: Folium interactive map</a:t>
            </a:r>
          </a:p>
        </p:txBody>
      </p:sp>
      <p:sp>
        <p:nvSpPr>
          <p:cNvPr id="5" name="Title 1">
            <a:extLst>
              <a:ext uri="{FF2B5EF4-FFF2-40B4-BE49-F238E27FC236}">
                <a16:creationId xmlns:a16="http://schemas.microsoft.com/office/drawing/2014/main" id="{CC46CC08-9B72-0DEA-7F7A-D64D5AC33605}"/>
              </a:ext>
            </a:extLst>
          </p:cNvPr>
          <p:cNvSpPr txBox="1">
            <a:spLocks/>
          </p:cNvSpPr>
          <p:nvPr/>
        </p:nvSpPr>
        <p:spPr>
          <a:xfrm>
            <a:off x="1201610" y="2043748"/>
            <a:ext cx="8825658" cy="41831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000" dirty="0">
                <a:solidFill>
                  <a:schemeClr val="tx1"/>
                </a:solidFill>
                <a:latin typeface="Abadi" panose="020B0604020104020204" pitchFamily="34" charset="0"/>
                <a:ea typeface="+mj-ea"/>
                <a:cs typeface="+mj-cs"/>
              </a:rPr>
              <a:t>Section 3</a:t>
            </a:r>
          </a:p>
        </p:txBody>
      </p:sp>
    </p:spTree>
    <p:extLst>
      <p:ext uri="{BB962C8B-B14F-4D97-AF65-F5344CB8AC3E}">
        <p14:creationId xmlns:p14="http://schemas.microsoft.com/office/powerpoint/2010/main" val="102335249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32" name="Rectangle 1031">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sp>
          <p:nvSpPr>
            <p:cNvPr id="1033" name="Oval 1032">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1034" name="Oval 1033">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1035" name="Oval 1034">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1036" name="Oval 1035">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1037" name="Oval 1036">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1038"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s-CL"/>
            </a:p>
          </p:txBody>
        </p:sp>
        <p:sp>
          <p:nvSpPr>
            <p:cNvPr id="1039"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s-CL"/>
            </a:p>
          </p:txBody>
        </p:sp>
        <p:sp>
          <p:nvSpPr>
            <p:cNvPr id="1040"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CL"/>
            </a:p>
          </p:txBody>
        </p:sp>
      </p:grpSp>
      <p:sp>
        <p:nvSpPr>
          <p:cNvPr id="1042" name="Rectangle 1041">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1044" name="Rectangle 1043">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s-CL"/>
          </a:p>
        </p:txBody>
      </p:sp>
      <p:sp>
        <p:nvSpPr>
          <p:cNvPr id="1046" name="Freeform: Shape 1045">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s-CL"/>
          </a:p>
        </p:txBody>
      </p:sp>
      <p:sp>
        <p:nvSpPr>
          <p:cNvPr id="1048"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s-CL"/>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1154955" y="973668"/>
            <a:ext cx="2942210" cy="10202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500" b="0" i="0" kern="1200" dirty="0">
                <a:solidFill>
                  <a:srgbClr val="EBEBEB"/>
                </a:solidFill>
                <a:latin typeface="Abadi" panose="020B0604020104020204" pitchFamily="34" charset="0"/>
                <a:ea typeface="+mj-ea"/>
                <a:cs typeface="+mj-cs"/>
              </a:rPr>
              <a:t>Folium map with launch sites’ location markers on a global map</a:t>
            </a:r>
          </a:p>
        </p:txBody>
      </p:sp>
      <p:pic>
        <p:nvPicPr>
          <p:cNvPr id="1026" name="Picture 2" descr="Mapa&#10;&#10;El contenido generado por IA puede ser incorrecto.">
            <a:extLst>
              <a:ext uri="{FF2B5EF4-FFF2-40B4-BE49-F238E27FC236}">
                <a16:creationId xmlns:a16="http://schemas.microsoft.com/office/drawing/2014/main" id="{94E8BEA7-6AD2-B43A-07DF-C01C36B355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4607" y="1871064"/>
            <a:ext cx="6391533" cy="3115871"/>
          </a:xfrm>
          <a:prstGeom prst="rect">
            <a:avLst/>
          </a:prstGeom>
          <a:noFill/>
          <a:extLst>
            <a:ext uri="{909E8E84-426E-40DD-AFC4-6F175D3DCCD1}">
              <a14:hiddenFill xmlns:a14="http://schemas.microsoft.com/office/drawing/2010/main">
                <a:solidFill>
                  <a:srgbClr val="FFFFFF"/>
                </a:solidFill>
              </a14:hiddenFill>
            </a:ext>
          </a:extLst>
        </p:spPr>
      </p:pic>
      <p:sp>
        <p:nvSpPr>
          <p:cNvPr id="1050" name="Rectangle 1049">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1052" name="Oval 1051">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1054" name="Oval 1053">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54955" y="2328751"/>
            <a:ext cx="3133726" cy="1737818"/>
          </a:xfrm>
          <a:prstGeom prst="rect">
            <a:avLst/>
          </a:prstGeom>
        </p:spPr>
        <p:txBody>
          <a:bodyPr vert="horz" lIns="91440" tIns="45720" rIns="91440" bIns="45720" rtlCol="0">
            <a:normAutofit/>
          </a:bodyPr>
          <a:lstStyle/>
          <a:p>
            <a:pPr>
              <a:lnSpc>
                <a:spcPct val="90000"/>
              </a:lnSpc>
            </a:pPr>
            <a:r>
              <a:rPr lang="en-US" sz="1700" dirty="0">
                <a:solidFill>
                  <a:srgbClr val="FFFFFF"/>
                </a:solidFill>
                <a:latin typeface="Abadi" panose="020B0604020104020204" pitchFamily="34" charset="0"/>
              </a:rPr>
              <a:t>This is the map of SpaceX launch sites are on coasts of the United States of America. The  markers is in Florida and California</a:t>
            </a:r>
          </a:p>
        </p:txBody>
      </p:sp>
      <p:sp>
        <p:nvSpPr>
          <p:cNvPr id="1056"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s-CL"/>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35</a:t>
            </a:fld>
            <a:endParaRPr lang="en-US">
              <a:solidFill>
                <a:srgbClr val="FFFFFF"/>
              </a:solidFill>
            </a:endParaRPr>
          </a:p>
        </p:txBody>
      </p:sp>
    </p:spTree>
    <p:extLst>
      <p:ext uri="{BB962C8B-B14F-4D97-AF65-F5344CB8AC3E}">
        <p14:creationId xmlns:p14="http://schemas.microsoft.com/office/powerpoint/2010/main" val="981671777"/>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sp>
          <p:nvSpPr>
            <p:cNvPr id="13" name="Oval 12">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14" name="Oval 13">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15" name="Oval 14">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16" name="Oval 15">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17" name="Oval 16">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18"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s-CL"/>
            </a:p>
          </p:txBody>
        </p:sp>
        <p:sp>
          <p:nvSpPr>
            <p:cNvPr id="19"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s-CL"/>
            </a:p>
          </p:txBody>
        </p:sp>
        <p:sp>
          <p:nvSpPr>
            <p:cNvPr id="20"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CL"/>
            </a:p>
          </p:txBody>
        </p:sp>
      </p:grpSp>
      <p:sp>
        <p:nvSpPr>
          <p:cNvPr id="22" name="Rectangle 21">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24" name="Rectangle 23">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s-CL"/>
          </a:p>
        </p:txBody>
      </p:sp>
      <p:sp>
        <p:nvSpPr>
          <p:cNvPr id="26" name="Freeform: Shape 25">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s-CL"/>
          </a:p>
        </p:txBody>
      </p:sp>
      <p:sp>
        <p:nvSpPr>
          <p:cNvPr id="28"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s-CL"/>
          </a:p>
        </p:txBody>
      </p:sp>
      <p:sp>
        <p:nvSpPr>
          <p:cNvPr id="2" name="Title 1">
            <a:extLst>
              <a:ext uri="{FF2B5EF4-FFF2-40B4-BE49-F238E27FC236}">
                <a16:creationId xmlns:a16="http://schemas.microsoft.com/office/drawing/2014/main" id="{178E301E-068A-00B6-6083-E5CB6530F114}"/>
              </a:ext>
            </a:extLst>
          </p:cNvPr>
          <p:cNvSpPr txBox="1">
            <a:spLocks/>
          </p:cNvSpPr>
          <p:nvPr/>
        </p:nvSpPr>
        <p:spPr>
          <a:xfrm>
            <a:off x="1154955" y="973668"/>
            <a:ext cx="2942210" cy="1020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500" b="0" i="0" kern="1200" dirty="0">
                <a:solidFill>
                  <a:srgbClr val="EBEBEB"/>
                </a:solidFill>
                <a:latin typeface="Abadi" panose="020B0604020104020204" pitchFamily="34" charset="0"/>
                <a:ea typeface="+mj-ea"/>
                <a:cs typeface="+mj-cs"/>
              </a:rPr>
              <a:t>Launch sites with color labels</a:t>
            </a:r>
          </a:p>
        </p:txBody>
      </p:sp>
      <p:pic>
        <p:nvPicPr>
          <p:cNvPr id="6" name="Imagen 5" descr="Diagrama&#10;&#10;El contenido generado por IA puede ser incorrecto.">
            <a:extLst>
              <a:ext uri="{FF2B5EF4-FFF2-40B4-BE49-F238E27FC236}">
                <a16:creationId xmlns:a16="http://schemas.microsoft.com/office/drawing/2014/main" id="{E7B51920-D7E1-771F-F96B-C519FE4171D9}"/>
              </a:ext>
            </a:extLst>
          </p:cNvPr>
          <p:cNvPicPr>
            <a:picLocks noChangeAspect="1"/>
          </p:cNvPicPr>
          <p:nvPr/>
        </p:nvPicPr>
        <p:blipFill>
          <a:blip r:embed="rId3"/>
          <a:stretch>
            <a:fillRect/>
          </a:stretch>
        </p:blipFill>
        <p:spPr>
          <a:xfrm>
            <a:off x="5194607" y="1607413"/>
            <a:ext cx="6391533" cy="3643173"/>
          </a:xfrm>
          <a:prstGeom prst="rect">
            <a:avLst/>
          </a:prstGeom>
        </p:spPr>
      </p:pic>
      <p:sp>
        <p:nvSpPr>
          <p:cNvPr id="30" name="Rectangle 29">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32" name="Oval 31">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34" name="Oval 33">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54955" y="2120900"/>
            <a:ext cx="3133726" cy="1737818"/>
          </a:xfrm>
          <a:prstGeom prst="rect">
            <a:avLst/>
          </a:prstGeom>
        </p:spPr>
        <p:txBody>
          <a:bodyPr vert="horz" lIns="91440" tIns="45720" rIns="91440" bIns="45720" rtlCol="0">
            <a:normAutofit/>
          </a:bodyPr>
          <a:lstStyle/>
          <a:p>
            <a:pPr>
              <a:lnSpc>
                <a:spcPct val="90000"/>
              </a:lnSpc>
            </a:pPr>
            <a:r>
              <a:rPr lang="en-US" dirty="0">
                <a:solidFill>
                  <a:srgbClr val="FFFFFF"/>
                </a:solidFill>
                <a:latin typeface="Abadi" panose="020B0604020104020204" pitchFamily="34" charset="0"/>
              </a:rPr>
              <a:t>Launches, on this almost CCAFS SLC-40, have been marked with green icons for successful launches and red for failed ones.</a:t>
            </a:r>
          </a:p>
          <a:p>
            <a:pPr>
              <a:lnSpc>
                <a:spcPct val="90000"/>
              </a:lnSpc>
            </a:pPr>
            <a:endParaRPr lang="en-US" dirty="0">
              <a:solidFill>
                <a:srgbClr val="FFFFFF"/>
              </a:solidFill>
            </a:endParaRPr>
          </a:p>
        </p:txBody>
      </p:sp>
      <p:sp>
        <p:nvSpPr>
          <p:cNvPr id="36"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s-CL"/>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36</a:t>
            </a:fld>
            <a:endParaRPr lang="en-US">
              <a:solidFill>
                <a:srgbClr val="FFFFFF"/>
              </a:solidFill>
            </a:endParaRPr>
          </a:p>
        </p:txBody>
      </p:sp>
    </p:spTree>
    <p:extLst>
      <p:ext uri="{BB962C8B-B14F-4D97-AF65-F5344CB8AC3E}">
        <p14:creationId xmlns:p14="http://schemas.microsoft.com/office/powerpoint/2010/main" val="239597884"/>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623A82C8-0070-4018-9AD8-D44F49C9AB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2" name="Rectangle 41">
              <a:extLst>
                <a:ext uri="{FF2B5EF4-FFF2-40B4-BE49-F238E27FC236}">
                  <a16:creationId xmlns:a16="http://schemas.microsoft.com/office/drawing/2014/main" id="{7550C5E6-27CB-49BC-931E-C0E6EBF57E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sp>
          <p:nvSpPr>
            <p:cNvPr id="43" name="Oval 42">
              <a:extLst>
                <a:ext uri="{FF2B5EF4-FFF2-40B4-BE49-F238E27FC236}">
                  <a16:creationId xmlns:a16="http://schemas.microsoft.com/office/drawing/2014/main" id="{51C96AF2-676B-4EC5-B55D-245721002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44" name="Oval 43">
              <a:extLst>
                <a:ext uri="{FF2B5EF4-FFF2-40B4-BE49-F238E27FC236}">
                  <a16:creationId xmlns:a16="http://schemas.microsoft.com/office/drawing/2014/main" id="{9D54B5F4-092E-41C0-A116-E6111BACB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45" name="Oval 44">
              <a:extLst>
                <a:ext uri="{FF2B5EF4-FFF2-40B4-BE49-F238E27FC236}">
                  <a16:creationId xmlns:a16="http://schemas.microsoft.com/office/drawing/2014/main" id="{4C83DA3A-E0DE-45C4-A6CF-58D6B7ADD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46" name="Oval 45">
              <a:extLst>
                <a:ext uri="{FF2B5EF4-FFF2-40B4-BE49-F238E27FC236}">
                  <a16:creationId xmlns:a16="http://schemas.microsoft.com/office/drawing/2014/main" id="{82D0EF15-C3BB-42A3-9E8B-56C712EEB3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47" name="Oval 46">
              <a:extLst>
                <a:ext uri="{FF2B5EF4-FFF2-40B4-BE49-F238E27FC236}">
                  <a16:creationId xmlns:a16="http://schemas.microsoft.com/office/drawing/2014/main" id="{BEF7329D-69F7-4EE4-8708-FCCCFF17B8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48" name="Freeform 5">
              <a:extLst>
                <a:ext uri="{FF2B5EF4-FFF2-40B4-BE49-F238E27FC236}">
                  <a16:creationId xmlns:a16="http://schemas.microsoft.com/office/drawing/2014/main" id="{04187803-7D29-4FCB-8488-9CFA23D60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s-CL"/>
            </a:p>
          </p:txBody>
        </p:sp>
        <p:sp>
          <p:nvSpPr>
            <p:cNvPr id="49" name="Freeform 5">
              <a:extLst>
                <a:ext uri="{FF2B5EF4-FFF2-40B4-BE49-F238E27FC236}">
                  <a16:creationId xmlns:a16="http://schemas.microsoft.com/office/drawing/2014/main" id="{4FE1963C-6666-44A0-A90C-AF69B0A5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s-CL"/>
            </a:p>
          </p:txBody>
        </p:sp>
        <p:sp>
          <p:nvSpPr>
            <p:cNvPr id="50" name="Freeform 5">
              <a:extLst>
                <a:ext uri="{FF2B5EF4-FFF2-40B4-BE49-F238E27FC236}">
                  <a16:creationId xmlns:a16="http://schemas.microsoft.com/office/drawing/2014/main" id="{1202C530-7D1D-48FB-A25B-4011D28265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CL"/>
            </a:p>
          </p:txBody>
        </p:sp>
      </p:grpSp>
      <p:sp>
        <p:nvSpPr>
          <p:cNvPr id="52" name="Rectangle 51">
            <a:extLst>
              <a:ext uri="{FF2B5EF4-FFF2-40B4-BE49-F238E27FC236}">
                <a16:creationId xmlns:a16="http://schemas.microsoft.com/office/drawing/2014/main" id="{1286F636-668F-4D6D-82E9-73203A7D4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54" name="Rectangle 53">
            <a:extLst>
              <a:ext uri="{FF2B5EF4-FFF2-40B4-BE49-F238E27FC236}">
                <a16:creationId xmlns:a16="http://schemas.microsoft.com/office/drawing/2014/main" id="{AF10A03D-B8D7-4106-B452-8F3C71462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s-CL"/>
          </a:p>
        </p:txBody>
      </p:sp>
      <p:sp>
        <p:nvSpPr>
          <p:cNvPr id="56" name="Freeform 5">
            <a:extLst>
              <a:ext uri="{FF2B5EF4-FFF2-40B4-BE49-F238E27FC236}">
                <a16:creationId xmlns:a16="http://schemas.microsoft.com/office/drawing/2014/main" id="{65159176-5854-41AA-8779-1E39496D3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s-CL"/>
          </a:p>
        </p:txBody>
      </p:sp>
      <p:sp>
        <p:nvSpPr>
          <p:cNvPr id="58" name="Freeform: Shape 57">
            <a:extLst>
              <a:ext uri="{FF2B5EF4-FFF2-40B4-BE49-F238E27FC236}">
                <a16:creationId xmlns:a16="http://schemas.microsoft.com/office/drawing/2014/main" id="{D2FA54D7-F682-4168-A15B-6262BF16A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s-CL"/>
          </a:p>
        </p:txBody>
      </p:sp>
      <p:sp>
        <p:nvSpPr>
          <p:cNvPr id="60" name="Freeform 5">
            <a:extLst>
              <a:ext uri="{FF2B5EF4-FFF2-40B4-BE49-F238E27FC236}">
                <a16:creationId xmlns:a16="http://schemas.microsoft.com/office/drawing/2014/main" id="{439C4658-FDF2-4373-8344-47DA03B04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s-CL"/>
          </a:p>
        </p:txBody>
      </p:sp>
      <p:sp>
        <p:nvSpPr>
          <p:cNvPr id="2" name="Title 1">
            <a:extLst>
              <a:ext uri="{FF2B5EF4-FFF2-40B4-BE49-F238E27FC236}">
                <a16:creationId xmlns:a16="http://schemas.microsoft.com/office/drawing/2014/main" id="{3D3A8B4A-AD4B-93CF-B378-187D77151880}"/>
              </a:ext>
            </a:extLst>
          </p:cNvPr>
          <p:cNvSpPr txBox="1">
            <a:spLocks/>
          </p:cNvSpPr>
          <p:nvPr/>
        </p:nvSpPr>
        <p:spPr>
          <a:xfrm>
            <a:off x="1154955" y="973668"/>
            <a:ext cx="2942210" cy="1020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000" dirty="0">
                <a:solidFill>
                  <a:schemeClr val="tx1"/>
                </a:solidFill>
                <a:latin typeface="Abadi" panose="020B0604020104020204" pitchFamily="34" charset="0"/>
                <a:ea typeface="+mj-ea"/>
                <a:cs typeface="+mj-cs"/>
              </a:rPr>
              <a:t>Proximity of launch point to other places of interest</a:t>
            </a:r>
          </a:p>
        </p:txBody>
      </p:sp>
      <p:pic>
        <p:nvPicPr>
          <p:cNvPr id="8" name="Imagen 7" descr="Mapa&#10;&#10;El contenido generado por IA puede ser incorrecto.">
            <a:extLst>
              <a:ext uri="{FF2B5EF4-FFF2-40B4-BE49-F238E27FC236}">
                <a16:creationId xmlns:a16="http://schemas.microsoft.com/office/drawing/2014/main" id="{C3BDDC4E-6708-8C1B-2A09-8F4671528CD1}"/>
              </a:ext>
            </a:extLst>
          </p:cNvPr>
          <p:cNvPicPr>
            <a:picLocks noChangeAspect="1"/>
          </p:cNvPicPr>
          <p:nvPr/>
        </p:nvPicPr>
        <p:blipFill>
          <a:blip r:embed="rId3"/>
          <a:srcRect t="2977" r="3" b="7554"/>
          <a:stretch/>
        </p:blipFill>
        <p:spPr>
          <a:xfrm>
            <a:off x="5194608" y="803750"/>
            <a:ext cx="3113903" cy="2542290"/>
          </a:xfrm>
          <a:prstGeom prst="rect">
            <a:avLst/>
          </a:prstGeom>
        </p:spPr>
      </p:pic>
      <p:pic>
        <p:nvPicPr>
          <p:cNvPr id="10" name="Imagen 9" descr="Diagrama&#10;&#10;El contenido generado por IA puede ser incorrecto.">
            <a:extLst>
              <a:ext uri="{FF2B5EF4-FFF2-40B4-BE49-F238E27FC236}">
                <a16:creationId xmlns:a16="http://schemas.microsoft.com/office/drawing/2014/main" id="{922264E1-8797-A0EF-0B4B-7E9F8E386BD6}"/>
              </a:ext>
            </a:extLst>
          </p:cNvPr>
          <p:cNvPicPr>
            <a:picLocks noChangeAspect="1"/>
          </p:cNvPicPr>
          <p:nvPr/>
        </p:nvPicPr>
        <p:blipFill>
          <a:blip r:embed="rId4"/>
          <a:srcRect t="10528" r="3" b="3"/>
          <a:stretch/>
        </p:blipFill>
        <p:spPr>
          <a:xfrm>
            <a:off x="8472235" y="803753"/>
            <a:ext cx="3113904" cy="2542289"/>
          </a:xfrm>
          <a:prstGeom prst="rect">
            <a:avLst/>
          </a:prstGeom>
        </p:spPr>
      </p:pic>
      <p:sp>
        <p:nvSpPr>
          <p:cNvPr id="62" name="Rectangle 61">
            <a:extLst>
              <a:ext uri="{FF2B5EF4-FFF2-40B4-BE49-F238E27FC236}">
                <a16:creationId xmlns:a16="http://schemas.microsoft.com/office/drawing/2014/main" id="{C0246788-5559-4236-B1FF-BE8D22104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37</a:t>
            </a:fld>
            <a:endParaRPr lang="en-US">
              <a:solidFill>
                <a:srgbClr val="FFFFFF"/>
              </a:solidFill>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54955" y="2120900"/>
            <a:ext cx="3133726" cy="3898900"/>
          </a:xfrm>
          <a:prstGeom prst="rect">
            <a:avLst/>
          </a:prstGeom>
        </p:spPr>
        <p:txBody>
          <a:bodyPr vert="horz" lIns="91440" tIns="45720" rIns="91440" bIns="45720" rtlCol="0">
            <a:normAutofit/>
          </a:bodyPr>
          <a:lstStyle/>
          <a:p>
            <a:pPr>
              <a:lnSpc>
                <a:spcPct val="90000"/>
              </a:lnSpc>
            </a:pPr>
            <a:r>
              <a:rPr lang="en-US" sz="1500" dirty="0">
                <a:solidFill>
                  <a:schemeClr val="tx1"/>
                </a:solidFill>
                <a:latin typeface="Abadi" panose="020B0604020104020204" pitchFamily="34" charset="0"/>
              </a:rPr>
              <a:t>Using the Florida launch site, we can understand the location of the launch sites.</a:t>
            </a:r>
          </a:p>
          <a:p>
            <a:pPr>
              <a:lnSpc>
                <a:spcPct val="90000"/>
              </a:lnSpc>
            </a:pPr>
            <a:endParaRPr lang="en-US" sz="1500" dirty="0">
              <a:solidFill>
                <a:schemeClr val="tx1"/>
              </a:solidFill>
              <a:latin typeface="Abadi" panose="020B0604020104020204" pitchFamily="34" charset="0"/>
            </a:endParaRPr>
          </a:p>
          <a:p>
            <a:pPr>
              <a:lnSpc>
                <a:spcPct val="90000"/>
              </a:lnSpc>
            </a:pPr>
            <a:r>
              <a:rPr lang="en-US" sz="1500" dirty="0">
                <a:solidFill>
                  <a:schemeClr val="tx1"/>
                </a:solidFill>
                <a:latin typeface="Abadi" panose="020B0604020104020204" pitchFamily="34" charset="0"/>
              </a:rPr>
              <a:t>Launch sites near highways: 20.28 km</a:t>
            </a:r>
          </a:p>
          <a:p>
            <a:pPr>
              <a:lnSpc>
                <a:spcPct val="90000"/>
              </a:lnSpc>
            </a:pPr>
            <a:endParaRPr lang="en-US" sz="1500" dirty="0">
              <a:solidFill>
                <a:schemeClr val="tx1"/>
              </a:solidFill>
              <a:latin typeface="Abadi" panose="020B0604020104020204" pitchFamily="34" charset="0"/>
            </a:endParaRPr>
          </a:p>
          <a:p>
            <a:pPr>
              <a:lnSpc>
                <a:spcPct val="90000"/>
              </a:lnSpc>
            </a:pPr>
            <a:r>
              <a:rPr lang="en-US" sz="1500" dirty="0">
                <a:solidFill>
                  <a:schemeClr val="tx1"/>
                </a:solidFill>
                <a:latin typeface="Abadi" panose="020B0604020104020204" pitchFamily="34" charset="0"/>
              </a:rPr>
              <a:t>Launch sites near cities: 16.32 km from Titusville, Florida</a:t>
            </a:r>
          </a:p>
          <a:p>
            <a:pPr>
              <a:lnSpc>
                <a:spcPct val="90000"/>
              </a:lnSpc>
            </a:pPr>
            <a:endParaRPr lang="en-US" sz="1500" dirty="0">
              <a:solidFill>
                <a:schemeClr val="tx1"/>
              </a:solidFill>
              <a:latin typeface="Abadi" panose="020B0604020104020204" pitchFamily="34" charset="0"/>
            </a:endParaRPr>
          </a:p>
          <a:p>
            <a:pPr>
              <a:lnSpc>
                <a:spcPct val="90000"/>
              </a:lnSpc>
            </a:pPr>
            <a:r>
              <a:rPr lang="en-US" sz="1500" dirty="0">
                <a:solidFill>
                  <a:schemeClr val="tx1"/>
                </a:solidFill>
                <a:latin typeface="Abadi" panose="020B0604020104020204" pitchFamily="34" charset="0"/>
              </a:rPr>
              <a:t>Launch sites near the coast: 14.99 km</a:t>
            </a:r>
          </a:p>
        </p:txBody>
      </p:sp>
      <p:pic>
        <p:nvPicPr>
          <p:cNvPr id="6" name="Imagen 5" descr="Mapa&#10;&#10;El contenido generado por IA puede ser incorrecto.">
            <a:extLst>
              <a:ext uri="{FF2B5EF4-FFF2-40B4-BE49-F238E27FC236}">
                <a16:creationId xmlns:a16="http://schemas.microsoft.com/office/drawing/2014/main" id="{696636F2-4D02-59B1-8789-4D32642D081E}"/>
              </a:ext>
            </a:extLst>
          </p:cNvPr>
          <p:cNvPicPr>
            <a:picLocks noChangeAspect="1"/>
          </p:cNvPicPr>
          <p:nvPr/>
        </p:nvPicPr>
        <p:blipFill>
          <a:blip r:embed="rId5"/>
          <a:srcRect l="2706" r="29317" b="2"/>
          <a:stretch/>
        </p:blipFill>
        <p:spPr>
          <a:xfrm>
            <a:off x="5194608" y="3511958"/>
            <a:ext cx="3113903" cy="2542290"/>
          </a:xfrm>
          <a:prstGeom prst="rect">
            <a:avLst/>
          </a:prstGeom>
        </p:spPr>
      </p:pic>
      <p:pic>
        <p:nvPicPr>
          <p:cNvPr id="23" name="Imagen 22" descr="Mapa&#10;&#10;El contenido generado por IA puede ser incorrecto.">
            <a:extLst>
              <a:ext uri="{FF2B5EF4-FFF2-40B4-BE49-F238E27FC236}">
                <a16:creationId xmlns:a16="http://schemas.microsoft.com/office/drawing/2014/main" id="{15C40A10-0E09-2236-E45D-3867B676ADB0}"/>
              </a:ext>
            </a:extLst>
          </p:cNvPr>
          <p:cNvPicPr>
            <a:picLocks noChangeAspect="1"/>
          </p:cNvPicPr>
          <p:nvPr/>
        </p:nvPicPr>
        <p:blipFill>
          <a:blip r:embed="rId6"/>
          <a:srcRect t="4919" r="3" b="5611"/>
          <a:stretch/>
        </p:blipFill>
        <p:spPr>
          <a:xfrm>
            <a:off x="8472235" y="3511960"/>
            <a:ext cx="3113904" cy="2542289"/>
          </a:xfrm>
          <a:prstGeom prst="rect">
            <a:avLst/>
          </a:prstGeom>
        </p:spPr>
      </p:pic>
    </p:spTree>
    <p:extLst>
      <p:ext uri="{BB962C8B-B14F-4D97-AF65-F5344CB8AC3E}">
        <p14:creationId xmlns:p14="http://schemas.microsoft.com/office/powerpoint/2010/main" val="232499080"/>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sp>
          <p:nvSpPr>
            <p:cNvPr id="11"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CL"/>
            </a:p>
          </p:txBody>
        </p:sp>
      </p:grpSp>
      <p:sp>
        <p:nvSpPr>
          <p:cNvPr id="13" name="Rectangle 12">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sp useBgFill="1">
        <p:nvSpPr>
          <p:cNvPr id="15" name="Rectangle 14">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C65414A-11C8-9D3A-B728-0799D9FBEF1E}"/>
              </a:ext>
            </a:extLst>
          </p:cNvPr>
          <p:cNvPicPr>
            <a:picLocks noChangeAspect="1"/>
          </p:cNvPicPr>
          <p:nvPr/>
        </p:nvPicPr>
        <p:blipFill>
          <a:blip r:embed="rId3">
            <a:alphaModFix amt="40000"/>
          </a:blip>
          <a:srcRect/>
          <a:stretch/>
        </p:blipFill>
        <p:spPr>
          <a:xfrm>
            <a:off x="20" y="10"/>
            <a:ext cx="12191980" cy="6857990"/>
          </a:xfrm>
          <a:prstGeom prst="rect">
            <a:avLst/>
          </a:prstGeom>
        </p:spPr>
      </p:pic>
      <p:sp>
        <p:nvSpPr>
          <p:cNvPr id="3" name="Title 1">
            <a:extLst>
              <a:ext uri="{FF2B5EF4-FFF2-40B4-BE49-F238E27FC236}">
                <a16:creationId xmlns:a16="http://schemas.microsoft.com/office/drawing/2014/main" id="{0E05042A-65C8-7CC4-5373-114E7D7D4129}"/>
              </a:ext>
            </a:extLst>
          </p:cNvPr>
          <p:cNvSpPr txBox="1">
            <a:spLocks/>
          </p:cNvSpPr>
          <p:nvPr/>
        </p:nvSpPr>
        <p:spPr>
          <a:xfrm>
            <a:off x="1154955" y="2360641"/>
            <a:ext cx="8825658" cy="17262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5400" dirty="0">
                <a:solidFill>
                  <a:schemeClr val="tx1"/>
                </a:solidFill>
                <a:latin typeface="Abadi" panose="020B0604020104020204" pitchFamily="34" charset="0"/>
                <a:ea typeface="+mj-ea"/>
                <a:cs typeface="+mj-cs"/>
              </a:rPr>
              <a:t>Interactive dashboard with </a:t>
            </a:r>
            <a:r>
              <a:rPr lang="en-US" sz="5400" dirty="0" err="1">
                <a:solidFill>
                  <a:schemeClr val="tx1"/>
                </a:solidFill>
                <a:latin typeface="Abadi" panose="020B0604020104020204" pitchFamily="34" charset="0"/>
                <a:ea typeface="+mj-ea"/>
                <a:cs typeface="+mj-cs"/>
              </a:rPr>
              <a:t>Plotly</a:t>
            </a:r>
            <a:r>
              <a:rPr lang="en-US" sz="5400" dirty="0">
                <a:solidFill>
                  <a:schemeClr val="tx1"/>
                </a:solidFill>
                <a:latin typeface="Abadi" panose="020B0604020104020204" pitchFamily="34" charset="0"/>
                <a:ea typeface="+mj-ea"/>
                <a:cs typeface="+mj-cs"/>
              </a:rPr>
              <a:t> Dash</a:t>
            </a:r>
          </a:p>
        </p:txBody>
      </p:sp>
      <p:sp>
        <p:nvSpPr>
          <p:cNvPr id="4" name="Title 1">
            <a:extLst>
              <a:ext uri="{FF2B5EF4-FFF2-40B4-BE49-F238E27FC236}">
                <a16:creationId xmlns:a16="http://schemas.microsoft.com/office/drawing/2014/main" id="{D87FB913-F8D0-9FC4-A5B4-33F15C393B6E}"/>
              </a:ext>
            </a:extLst>
          </p:cNvPr>
          <p:cNvSpPr txBox="1">
            <a:spLocks/>
          </p:cNvSpPr>
          <p:nvPr/>
        </p:nvSpPr>
        <p:spPr>
          <a:xfrm>
            <a:off x="1201610" y="2043748"/>
            <a:ext cx="8825658" cy="41831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000" dirty="0">
                <a:solidFill>
                  <a:schemeClr val="tx1"/>
                </a:solidFill>
                <a:latin typeface="Abadi" panose="020B0604020104020204" pitchFamily="34" charset="0"/>
                <a:ea typeface="+mj-ea"/>
                <a:cs typeface="+mj-cs"/>
              </a:rPr>
              <a:t>Section 4</a:t>
            </a:r>
          </a:p>
        </p:txBody>
      </p:sp>
    </p:spTree>
    <p:extLst>
      <p:ext uri="{BB962C8B-B14F-4D97-AF65-F5344CB8AC3E}">
        <p14:creationId xmlns:p14="http://schemas.microsoft.com/office/powerpoint/2010/main" val="733461713"/>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50258" y="3044825"/>
            <a:ext cx="3630707" cy="257604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graph shows the launch sites, where KSC LC-39 had the most successful launches with a total of 41.7% successful launches.</a:t>
            </a:r>
            <a:endParaRPr lang="en-US" sz="2200" dirty="0">
              <a:solidFill>
                <a:schemeClr val="accent3">
                  <a:lumMod val="25000"/>
                </a:schemeClr>
              </a:solidFill>
              <a:latin typeface="Abadi" panose="020B0604020104020204" pitchFamily="34" charset="0"/>
            </a:endParaRPr>
          </a:p>
        </p:txBody>
      </p:sp>
      <p:sp>
        <p:nvSpPr>
          <p:cNvPr id="2" name="Title 1">
            <a:extLst>
              <a:ext uri="{FF2B5EF4-FFF2-40B4-BE49-F238E27FC236}">
                <a16:creationId xmlns:a16="http://schemas.microsoft.com/office/drawing/2014/main" id="{C1C22AF5-6D30-A3B5-529E-840F71CA4B8C}"/>
              </a:ext>
            </a:extLst>
          </p:cNvPr>
          <p:cNvSpPr txBox="1">
            <a:spLocks/>
          </p:cNvSpPr>
          <p:nvPr/>
        </p:nvSpPr>
        <p:spPr>
          <a:xfrm>
            <a:off x="786106" y="104077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Launch success count for all sites</a:t>
            </a:r>
          </a:p>
        </p:txBody>
      </p:sp>
      <p:pic>
        <p:nvPicPr>
          <p:cNvPr id="6" name="Imagen 5" descr="Gráfico, Gráfico circular&#10;&#10;El contenido generado por IA puede ser incorrecto.">
            <a:extLst>
              <a:ext uri="{FF2B5EF4-FFF2-40B4-BE49-F238E27FC236}">
                <a16:creationId xmlns:a16="http://schemas.microsoft.com/office/drawing/2014/main" id="{40D01564-2950-5F9C-6A8A-82D98ED0EDD2}"/>
              </a:ext>
            </a:extLst>
          </p:cNvPr>
          <p:cNvPicPr>
            <a:picLocks noChangeAspect="1"/>
          </p:cNvPicPr>
          <p:nvPr/>
        </p:nvPicPr>
        <p:blipFill>
          <a:blip r:embed="rId3"/>
          <a:stretch>
            <a:fillRect/>
          </a:stretch>
        </p:blipFill>
        <p:spPr>
          <a:xfrm>
            <a:off x="4926618" y="2572610"/>
            <a:ext cx="6516128" cy="361575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32" name="Rectangle 103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sp>
          <p:nvSpPr>
            <p:cNvPr id="1033" name="Oval 103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1034" name="Oval 103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1035" name="Oval 103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1036" name="Oval 103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1037" name="Oval 103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103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s-CL"/>
            </a:p>
          </p:txBody>
        </p:sp>
        <p:sp>
          <p:nvSpPr>
            <p:cNvPr id="103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s-CL"/>
            </a:p>
          </p:txBody>
        </p:sp>
        <p:sp>
          <p:nvSpPr>
            <p:cNvPr id="104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CL"/>
            </a:p>
          </p:txBody>
        </p:sp>
      </p:grpSp>
      <p:sp>
        <p:nvSpPr>
          <p:cNvPr id="1042" name="Rectangle 104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sp useBgFill="1">
        <p:nvSpPr>
          <p:cNvPr id="1044" name="Rectangle 1043">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iftoff! NASA's SpaceX Crew-9 Launches to International Space Station - NASA">
            <a:extLst>
              <a:ext uri="{FF2B5EF4-FFF2-40B4-BE49-F238E27FC236}">
                <a16:creationId xmlns:a16="http://schemas.microsoft.com/office/drawing/2014/main" id="{9C780151-1408-53CA-3C14-6156555D2159}"/>
              </a:ext>
            </a:extLst>
          </p:cNvPr>
          <p:cNvPicPr>
            <a:picLocks noChangeAspect="1" noChangeArrowheads="1"/>
          </p:cNvPicPr>
          <p:nvPr/>
        </p:nvPicPr>
        <p:blipFill>
          <a:blip r:embed="rId3">
            <a:alphaModFix amt="40000"/>
            <a:extLst>
              <a:ext uri="{28A0092B-C50C-407E-A947-70E740481C1C}">
                <a14:useLocalDpi xmlns:a14="http://schemas.microsoft.com/office/drawing/2010/main" val="0"/>
              </a:ext>
            </a:extLst>
          </a:blip>
          <a:srcRect t="740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1154954" y="973668"/>
            <a:ext cx="8761413" cy="7069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dirty="0">
                <a:solidFill>
                  <a:schemeClr val="tx1"/>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chemeClr val="tx1"/>
                </a:solidFill>
              </a:rPr>
              <a:pPr>
                <a:spcAft>
                  <a:spcPts val="600"/>
                </a:spcAft>
              </a:pPr>
              <a:t>4</a:t>
            </a:fld>
            <a:endParaRPr lang="en-US">
              <a:solidFill>
                <a:schemeClr val="tx1"/>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54954" y="1766017"/>
            <a:ext cx="10104717" cy="46342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accent1"/>
              </a:buClr>
              <a:buSzPct val="80000"/>
              <a:buFont typeface="Wingdings 3" charset="2"/>
              <a:buChar char=""/>
            </a:pPr>
            <a:r>
              <a:rPr lang="en-US" dirty="0">
                <a:solidFill>
                  <a:schemeClr val="tx1"/>
                </a:solidFill>
                <a:latin typeface="+mn-lt"/>
              </a:rPr>
              <a:t>The space missions are expensive and complex. Predicting the outcome of rocket launches can save time, money, and resources.</a:t>
            </a:r>
            <a:br>
              <a:rPr lang="en-US" dirty="0">
                <a:solidFill>
                  <a:schemeClr val="tx1"/>
                </a:solidFill>
                <a:latin typeface="+mn-lt"/>
              </a:rPr>
            </a:br>
            <a:endParaRPr lang="en-US" dirty="0">
              <a:solidFill>
                <a:schemeClr val="tx1"/>
              </a:solidFill>
              <a:latin typeface="+mn-lt"/>
            </a:endParaRPr>
          </a:p>
          <a:p>
            <a:pPr defTabSz="457200">
              <a:buClr>
                <a:schemeClr val="accent1"/>
              </a:buClr>
              <a:buSzPct val="80000"/>
              <a:buFont typeface="Wingdings 3" charset="2"/>
              <a:buChar char=""/>
            </a:pPr>
            <a:r>
              <a:rPr lang="en-US" dirty="0">
                <a:solidFill>
                  <a:schemeClr val="tx1"/>
                </a:solidFill>
                <a:latin typeface="+mn-lt"/>
              </a:rPr>
              <a:t>SpaceX launches Falcon 9 rockets for a less price. Can land and then re-use the rocket's first stage.</a:t>
            </a:r>
            <a:br>
              <a:rPr lang="en-US" dirty="0">
                <a:solidFill>
                  <a:schemeClr val="tx1"/>
                </a:solidFill>
                <a:latin typeface="+mn-lt"/>
              </a:rPr>
            </a:br>
            <a:endParaRPr lang="en-US" dirty="0">
              <a:solidFill>
                <a:schemeClr val="tx1"/>
              </a:solidFill>
              <a:latin typeface="+mn-lt"/>
            </a:endParaRPr>
          </a:p>
          <a:p>
            <a:pPr defTabSz="457200">
              <a:buClr>
                <a:schemeClr val="accent1"/>
              </a:buClr>
              <a:buSzPct val="80000"/>
              <a:buFont typeface="Wingdings 3" charset="2"/>
              <a:buChar char=""/>
            </a:pPr>
            <a:r>
              <a:rPr lang="en-US" dirty="0">
                <a:solidFill>
                  <a:schemeClr val="tx1"/>
                </a:solidFill>
                <a:latin typeface="+mn-lt"/>
              </a:rPr>
              <a:t>This project aims to predict whether the first stage will land of the Falcon 9, for this we builds a model to predict the success of rocket launches based on past data, helping improve planning and decision-making.</a:t>
            </a:r>
          </a:p>
          <a:p>
            <a:pPr defTabSz="457200">
              <a:buClr>
                <a:schemeClr val="accent1"/>
              </a:buClr>
              <a:buSzPct val="80000"/>
              <a:buFont typeface="Wingdings 3" charset="2"/>
              <a:buChar char=""/>
            </a:pPr>
            <a:r>
              <a:rPr lang="en-US" dirty="0">
                <a:solidFill>
                  <a:schemeClr val="tx1"/>
                </a:solidFill>
                <a:latin typeface="+mn-lt"/>
              </a:rPr>
              <a:t>This prediction project will address the following problems:</a:t>
            </a:r>
            <a:br>
              <a:rPr lang="en-US" dirty="0">
                <a:solidFill>
                  <a:schemeClr val="tx1"/>
                </a:solidFill>
                <a:latin typeface="+mn-lt"/>
              </a:rPr>
            </a:br>
            <a:br>
              <a:rPr lang="en-US" dirty="0">
                <a:solidFill>
                  <a:schemeClr val="tx1"/>
                </a:solidFill>
                <a:latin typeface="+mn-lt"/>
              </a:rPr>
            </a:br>
            <a:r>
              <a:rPr lang="en-US" dirty="0">
                <a:solidFill>
                  <a:schemeClr val="tx1"/>
                </a:solidFill>
                <a:latin typeface="+mn-lt"/>
              </a:rPr>
              <a:t>What variables and conditions determine the success of rocket landings?</a:t>
            </a:r>
            <a:br>
              <a:rPr lang="en-US" dirty="0">
                <a:solidFill>
                  <a:schemeClr val="tx1"/>
                </a:solidFill>
                <a:latin typeface="+mn-lt"/>
              </a:rPr>
            </a:br>
            <a:br>
              <a:rPr lang="en-US" dirty="0">
                <a:solidFill>
                  <a:schemeClr val="tx1"/>
                </a:solidFill>
                <a:latin typeface="+mn-lt"/>
              </a:rPr>
            </a:br>
            <a:r>
              <a:rPr lang="en-US" dirty="0">
                <a:solidFill>
                  <a:schemeClr val="tx1"/>
                </a:solidFill>
                <a:latin typeface="+mn-lt"/>
              </a:rPr>
              <a:t>What correlation between different characteristics determines the landing success rate?</a:t>
            </a:r>
          </a:p>
        </p:txBody>
      </p:sp>
    </p:spTree>
    <p:extLst>
      <p:ext uri="{BB962C8B-B14F-4D97-AF65-F5344CB8AC3E}">
        <p14:creationId xmlns:p14="http://schemas.microsoft.com/office/powerpoint/2010/main" val="256006139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23365" y="3008100"/>
            <a:ext cx="3899648" cy="280912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KSC LC-39 A launch site also had the highest rate of successful launches, with a success rate of 76.9%. While its launch failure rate is 23.1%.</a:t>
            </a:r>
            <a:endParaRPr lang="en-US" dirty="0"/>
          </a:p>
        </p:txBody>
      </p:sp>
      <p:sp>
        <p:nvSpPr>
          <p:cNvPr id="2" name="Title 1">
            <a:extLst>
              <a:ext uri="{FF2B5EF4-FFF2-40B4-BE49-F238E27FC236}">
                <a16:creationId xmlns:a16="http://schemas.microsoft.com/office/drawing/2014/main" id="{CA5A3FF6-EBAF-24BB-52A9-ED58D19220A2}"/>
              </a:ext>
            </a:extLst>
          </p:cNvPr>
          <p:cNvSpPr txBox="1">
            <a:spLocks/>
          </p:cNvSpPr>
          <p:nvPr/>
        </p:nvSpPr>
        <p:spPr>
          <a:xfrm>
            <a:off x="786106" y="104077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Launch site with highest launch success ratio</a:t>
            </a:r>
          </a:p>
        </p:txBody>
      </p:sp>
      <p:pic>
        <p:nvPicPr>
          <p:cNvPr id="6" name="Imagen 5" descr="Gráfico, Gráfico circular&#10;&#10;El contenido generado por IA puede ser incorrecto.">
            <a:extLst>
              <a:ext uri="{FF2B5EF4-FFF2-40B4-BE49-F238E27FC236}">
                <a16:creationId xmlns:a16="http://schemas.microsoft.com/office/drawing/2014/main" id="{161FE345-860B-BC93-A1C6-8F54337143B6}"/>
              </a:ext>
            </a:extLst>
          </p:cNvPr>
          <p:cNvPicPr>
            <a:picLocks noChangeAspect="1"/>
          </p:cNvPicPr>
          <p:nvPr/>
        </p:nvPicPr>
        <p:blipFill>
          <a:blip r:embed="rId3"/>
          <a:stretch>
            <a:fillRect/>
          </a:stretch>
        </p:blipFill>
        <p:spPr>
          <a:xfrm>
            <a:off x="4967764" y="2416629"/>
            <a:ext cx="6544185" cy="372291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86106" y="2334863"/>
            <a:ext cx="10037404" cy="977503"/>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rates for low weights payloads is higher than the heavy weighted payloads</a:t>
            </a:r>
          </a:p>
          <a:p>
            <a:pPr>
              <a:lnSpc>
                <a:spcPct val="100000"/>
              </a:lnSpc>
              <a:spcBef>
                <a:spcPts val="1400"/>
              </a:spcBef>
            </a:pPr>
            <a:r>
              <a:rPr lang="en-US" sz="2200" dirty="0">
                <a:solidFill>
                  <a:schemeClr val="accent3">
                    <a:lumMod val="25000"/>
                  </a:schemeClr>
                </a:solidFill>
                <a:latin typeface="Abadi" panose="020B0604020104020204" pitchFamily="34" charset="0"/>
              </a:rPr>
              <a:t>The booster types v1.0 and B5 have not been launched with massive payloads. </a:t>
            </a:r>
          </a:p>
        </p:txBody>
      </p:sp>
      <p:sp>
        <p:nvSpPr>
          <p:cNvPr id="2" name="Title 1">
            <a:extLst>
              <a:ext uri="{FF2B5EF4-FFF2-40B4-BE49-F238E27FC236}">
                <a16:creationId xmlns:a16="http://schemas.microsoft.com/office/drawing/2014/main" id="{EA2305F7-B72F-A73A-61DE-2055D0DF0CC8}"/>
              </a:ext>
            </a:extLst>
          </p:cNvPr>
          <p:cNvSpPr txBox="1">
            <a:spLocks/>
          </p:cNvSpPr>
          <p:nvPr/>
        </p:nvSpPr>
        <p:spPr>
          <a:xfrm>
            <a:off x="786106" y="1040772"/>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Payload vs. Launch Outcome scatter plot for all sites</a:t>
            </a:r>
          </a:p>
        </p:txBody>
      </p:sp>
      <p:pic>
        <p:nvPicPr>
          <p:cNvPr id="6" name="Imagen 5" descr="Imagen que contiene Gráfico&#10;&#10;El contenido generado por IA puede ser incorrecto.">
            <a:extLst>
              <a:ext uri="{FF2B5EF4-FFF2-40B4-BE49-F238E27FC236}">
                <a16:creationId xmlns:a16="http://schemas.microsoft.com/office/drawing/2014/main" id="{85312647-9C0F-ABD8-0D5D-D9419E49B5DA}"/>
              </a:ext>
            </a:extLst>
          </p:cNvPr>
          <p:cNvPicPr>
            <a:picLocks noChangeAspect="1"/>
          </p:cNvPicPr>
          <p:nvPr/>
        </p:nvPicPr>
        <p:blipFill>
          <a:blip r:embed="rId3"/>
          <a:stretch>
            <a:fillRect/>
          </a:stretch>
        </p:blipFill>
        <p:spPr>
          <a:xfrm>
            <a:off x="44825" y="3474108"/>
            <a:ext cx="6096227" cy="3287290"/>
          </a:xfrm>
          <a:prstGeom prst="rect">
            <a:avLst/>
          </a:prstGeom>
        </p:spPr>
      </p:pic>
      <p:pic>
        <p:nvPicPr>
          <p:cNvPr id="8" name="Imagen 7" descr="Gráfico, Gráfico de dispersión&#10;&#10;El contenido generado por IA puede ser incorrecto.">
            <a:extLst>
              <a:ext uri="{FF2B5EF4-FFF2-40B4-BE49-F238E27FC236}">
                <a16:creationId xmlns:a16="http://schemas.microsoft.com/office/drawing/2014/main" id="{CF6E083A-22C6-B951-6E82-6A97C2B26A04}"/>
              </a:ext>
            </a:extLst>
          </p:cNvPr>
          <p:cNvPicPr>
            <a:picLocks noChangeAspect="1"/>
          </p:cNvPicPr>
          <p:nvPr/>
        </p:nvPicPr>
        <p:blipFill>
          <a:blip r:embed="rId4"/>
          <a:stretch>
            <a:fillRect/>
          </a:stretch>
        </p:blipFill>
        <p:spPr>
          <a:xfrm>
            <a:off x="6086808" y="3483806"/>
            <a:ext cx="6096227" cy="328729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sp>
          <p:nvSpPr>
            <p:cNvPr id="11"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CL"/>
            </a:p>
          </p:txBody>
        </p:sp>
      </p:grpSp>
      <p:sp>
        <p:nvSpPr>
          <p:cNvPr id="13" name="Rectangle 12">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sp useBgFill="1">
        <p:nvSpPr>
          <p:cNvPr id="15" name="Rectangle 14">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e introduce una muestra con una pipeta en una placa de Petri">
            <a:extLst>
              <a:ext uri="{FF2B5EF4-FFF2-40B4-BE49-F238E27FC236}">
                <a16:creationId xmlns:a16="http://schemas.microsoft.com/office/drawing/2014/main" id="{02CD4ED7-256D-E069-51D2-6E2FF388F2C7}"/>
              </a:ext>
            </a:extLst>
          </p:cNvPr>
          <p:cNvPicPr>
            <a:picLocks noChangeAspect="1"/>
          </p:cNvPicPr>
          <p:nvPr/>
        </p:nvPicPr>
        <p:blipFill>
          <a:blip r:embed="rId3">
            <a:alphaModFix amt="40000"/>
          </a:blip>
          <a:srcRect t="17929" b="6820"/>
          <a:stretch/>
        </p:blipFill>
        <p:spPr>
          <a:xfrm>
            <a:off x="20" y="10"/>
            <a:ext cx="12191980" cy="6857990"/>
          </a:xfrm>
          <a:prstGeom prst="rect">
            <a:avLst/>
          </a:prstGeom>
        </p:spPr>
      </p:pic>
      <p:sp>
        <p:nvSpPr>
          <p:cNvPr id="3" name="Title 1">
            <a:extLst>
              <a:ext uri="{FF2B5EF4-FFF2-40B4-BE49-F238E27FC236}">
                <a16:creationId xmlns:a16="http://schemas.microsoft.com/office/drawing/2014/main" id="{9EFD7B1B-11E6-AE28-29C5-0B6BC938BDC2}"/>
              </a:ext>
            </a:extLst>
          </p:cNvPr>
          <p:cNvSpPr txBox="1">
            <a:spLocks/>
          </p:cNvSpPr>
          <p:nvPr/>
        </p:nvSpPr>
        <p:spPr>
          <a:xfrm>
            <a:off x="1154955" y="2603187"/>
            <a:ext cx="6720082" cy="16516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5400" dirty="0">
                <a:solidFill>
                  <a:schemeClr val="tx1"/>
                </a:solidFill>
                <a:latin typeface="Abadi" panose="020B0604020104020204" pitchFamily="34" charset="0"/>
                <a:ea typeface="+mj-ea"/>
                <a:cs typeface="+mj-cs"/>
              </a:rPr>
              <a:t>Predictive analysis - Classification</a:t>
            </a:r>
          </a:p>
        </p:txBody>
      </p:sp>
      <p:sp>
        <p:nvSpPr>
          <p:cNvPr id="4" name="Title 1">
            <a:extLst>
              <a:ext uri="{FF2B5EF4-FFF2-40B4-BE49-F238E27FC236}">
                <a16:creationId xmlns:a16="http://schemas.microsoft.com/office/drawing/2014/main" id="{FE7EFAAE-C42B-C8E6-47FE-047D1E73AD30}"/>
              </a:ext>
            </a:extLst>
          </p:cNvPr>
          <p:cNvSpPr txBox="1">
            <a:spLocks/>
          </p:cNvSpPr>
          <p:nvPr/>
        </p:nvSpPr>
        <p:spPr>
          <a:xfrm>
            <a:off x="1201610" y="2043748"/>
            <a:ext cx="8825658" cy="41831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000" dirty="0">
                <a:solidFill>
                  <a:schemeClr val="tx1"/>
                </a:solidFill>
                <a:latin typeface="Abadi" panose="020B0604020104020204" pitchFamily="34" charset="0"/>
                <a:ea typeface="+mj-ea"/>
                <a:cs typeface="+mj-cs"/>
              </a:rPr>
              <a:t>Section 5</a:t>
            </a:r>
          </a:p>
        </p:txBody>
      </p:sp>
    </p:spTree>
    <p:extLst>
      <p:ext uri="{BB962C8B-B14F-4D97-AF65-F5344CB8AC3E}">
        <p14:creationId xmlns:p14="http://schemas.microsoft.com/office/powerpoint/2010/main" val="1290394134"/>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86106" y="2683435"/>
            <a:ext cx="4224433" cy="2704353"/>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The decision tree is the model with the highest classification accuracy.</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achieved the highest classification accuracy with an accuracy score of approximately 94.44%.</a:t>
            </a:r>
          </a:p>
        </p:txBody>
      </p:sp>
      <p:sp>
        <p:nvSpPr>
          <p:cNvPr id="2" name="Title 1">
            <a:extLst>
              <a:ext uri="{FF2B5EF4-FFF2-40B4-BE49-F238E27FC236}">
                <a16:creationId xmlns:a16="http://schemas.microsoft.com/office/drawing/2014/main" id="{87B19C1D-D4F3-9973-A02B-7D6C8DE21523}"/>
              </a:ext>
            </a:extLst>
          </p:cNvPr>
          <p:cNvSpPr txBox="1">
            <a:spLocks/>
          </p:cNvSpPr>
          <p:nvPr/>
        </p:nvSpPr>
        <p:spPr>
          <a:xfrm>
            <a:off x="786106" y="104077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Classification Accuracy</a:t>
            </a:r>
            <a:endParaRPr lang="en-US" dirty="0">
              <a:solidFill>
                <a:schemeClr val="bg1"/>
              </a:solidFill>
            </a:endParaRPr>
          </a:p>
        </p:txBody>
      </p:sp>
      <p:pic>
        <p:nvPicPr>
          <p:cNvPr id="6" name="Imagen 5" descr="Gráfico, Gráfico de barras&#10;&#10;El contenido generado por IA puede ser incorrecto.">
            <a:extLst>
              <a:ext uri="{FF2B5EF4-FFF2-40B4-BE49-F238E27FC236}">
                <a16:creationId xmlns:a16="http://schemas.microsoft.com/office/drawing/2014/main" id="{A57881FC-C3BC-756B-7C9A-480DD72AEF60}"/>
              </a:ext>
            </a:extLst>
          </p:cNvPr>
          <p:cNvPicPr>
            <a:picLocks noChangeAspect="1"/>
          </p:cNvPicPr>
          <p:nvPr/>
        </p:nvPicPr>
        <p:blipFill>
          <a:blip r:embed="rId3"/>
          <a:stretch>
            <a:fillRect/>
          </a:stretch>
        </p:blipFill>
        <p:spPr>
          <a:xfrm>
            <a:off x="5321814" y="2420847"/>
            <a:ext cx="6490741" cy="414142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82704" y="2281515"/>
            <a:ext cx="6149789" cy="4442014"/>
          </a:xfrm>
          <a:prstGeom prst="rect">
            <a:avLst/>
          </a:prstGeom>
        </p:spPr>
        <p:txBody>
          <a:bodyPr>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We selected the Decision Tree model as the best performing classifier based on its highest accuracy of approximately 94.44%.</a:t>
            </a:r>
          </a:p>
          <a:p>
            <a:pPr>
              <a:lnSpc>
                <a:spcPct val="100000"/>
              </a:lnSpc>
              <a:spcBef>
                <a:spcPts val="1400"/>
              </a:spcBef>
            </a:pPr>
            <a:r>
              <a:rPr lang="en-US" sz="1600" dirty="0">
                <a:solidFill>
                  <a:schemeClr val="accent3">
                    <a:lumMod val="25000"/>
                  </a:schemeClr>
                </a:solidFill>
                <a:latin typeface="Abadi" panose="020B0604020104020204" pitchFamily="34" charset="0"/>
              </a:rPr>
              <a:t>True Positives (TP) = 12</a:t>
            </a:r>
            <a:br>
              <a:rPr lang="en-US" sz="16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rPr>
              <a:t>Correctly predicted successful landings.</a:t>
            </a:r>
          </a:p>
          <a:p>
            <a:pPr>
              <a:lnSpc>
                <a:spcPct val="100000"/>
              </a:lnSpc>
              <a:spcBef>
                <a:spcPts val="1400"/>
              </a:spcBef>
            </a:pPr>
            <a:r>
              <a:rPr lang="en-US" sz="1600" dirty="0">
                <a:solidFill>
                  <a:schemeClr val="accent3">
                    <a:lumMod val="25000"/>
                  </a:schemeClr>
                </a:solidFill>
                <a:latin typeface="Abadi" panose="020B0604020104020204" pitchFamily="34" charset="0"/>
              </a:rPr>
              <a:t>True Negatives (TN) = 5</a:t>
            </a:r>
            <a:br>
              <a:rPr lang="en-US" sz="16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rPr>
              <a:t>Correctly predicted failed landings.</a:t>
            </a:r>
          </a:p>
          <a:p>
            <a:pPr>
              <a:lnSpc>
                <a:spcPct val="100000"/>
              </a:lnSpc>
              <a:spcBef>
                <a:spcPts val="1400"/>
              </a:spcBef>
            </a:pPr>
            <a:r>
              <a:rPr lang="en-US" sz="1600" dirty="0">
                <a:solidFill>
                  <a:schemeClr val="accent3">
                    <a:lumMod val="25000"/>
                  </a:schemeClr>
                </a:solidFill>
                <a:latin typeface="Abadi" panose="020B0604020104020204" pitchFamily="34" charset="0"/>
              </a:rPr>
              <a:t>False Positives (FP) = 0</a:t>
            </a:r>
            <a:br>
              <a:rPr lang="en-US" sz="16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rPr>
              <a:t>No unsuccessful landings incorrectly predicted as successful.</a:t>
            </a:r>
          </a:p>
          <a:p>
            <a:pPr>
              <a:lnSpc>
                <a:spcPct val="100000"/>
              </a:lnSpc>
              <a:spcBef>
                <a:spcPts val="1400"/>
              </a:spcBef>
            </a:pPr>
            <a:r>
              <a:rPr lang="en-US" sz="1600" dirty="0">
                <a:solidFill>
                  <a:schemeClr val="accent3">
                    <a:lumMod val="25000"/>
                  </a:schemeClr>
                </a:solidFill>
                <a:latin typeface="Abadi" panose="020B0604020104020204" pitchFamily="34" charset="0"/>
              </a:rPr>
              <a:t>False Negatives (FN) = 1</a:t>
            </a:r>
            <a:br>
              <a:rPr lang="en-US" sz="16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rPr>
              <a:t>One successful landing incorrectly predicted as a failure.</a:t>
            </a:r>
          </a:p>
          <a:p>
            <a:pPr>
              <a:lnSpc>
                <a:spcPct val="100000"/>
              </a:lnSpc>
              <a:spcBef>
                <a:spcPts val="1400"/>
              </a:spcBef>
            </a:pPr>
            <a:r>
              <a:rPr lang="en-US" sz="1600" dirty="0">
                <a:solidFill>
                  <a:schemeClr val="accent3">
                    <a:lumMod val="25000"/>
                  </a:schemeClr>
                </a:solidFill>
                <a:latin typeface="Abadi" panose="020B0604020104020204" pitchFamily="34" charset="0"/>
              </a:rPr>
              <a:t>Only one misclassification out of 18 total predictions. No false positives, which means the model is very reliable when predicting success.</a:t>
            </a:r>
          </a:p>
        </p:txBody>
      </p:sp>
      <p:sp>
        <p:nvSpPr>
          <p:cNvPr id="6" name="Title 1">
            <a:extLst>
              <a:ext uri="{FF2B5EF4-FFF2-40B4-BE49-F238E27FC236}">
                <a16:creationId xmlns:a16="http://schemas.microsoft.com/office/drawing/2014/main" id="{E9E1A67C-72F5-3CEE-F836-A351F9604871}"/>
              </a:ext>
            </a:extLst>
          </p:cNvPr>
          <p:cNvSpPr txBox="1">
            <a:spLocks/>
          </p:cNvSpPr>
          <p:nvPr/>
        </p:nvSpPr>
        <p:spPr>
          <a:xfrm>
            <a:off x="786106" y="104077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Confusion Matrix</a:t>
            </a:r>
            <a:endParaRPr lang="en-US" dirty="0">
              <a:solidFill>
                <a:schemeClr val="bg1"/>
              </a:solidFill>
            </a:endParaRPr>
          </a:p>
        </p:txBody>
      </p:sp>
      <p:pic>
        <p:nvPicPr>
          <p:cNvPr id="3" name="Imagen 2" descr="Gráfico&#10;&#10;El contenido generado por IA puede ser incorrecto.">
            <a:extLst>
              <a:ext uri="{FF2B5EF4-FFF2-40B4-BE49-F238E27FC236}">
                <a16:creationId xmlns:a16="http://schemas.microsoft.com/office/drawing/2014/main" id="{BF52BD90-BA50-F574-5B57-1B9032B083E2}"/>
              </a:ext>
            </a:extLst>
          </p:cNvPr>
          <p:cNvPicPr>
            <a:picLocks noChangeAspect="1"/>
          </p:cNvPicPr>
          <p:nvPr/>
        </p:nvPicPr>
        <p:blipFill>
          <a:blip r:embed="rId3"/>
          <a:stretch>
            <a:fillRect/>
          </a:stretch>
        </p:blipFill>
        <p:spPr>
          <a:xfrm>
            <a:off x="6653746" y="2285065"/>
            <a:ext cx="5173487" cy="429513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sp>
          <p:nvSpPr>
            <p:cNvPr id="12"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CL"/>
            </a:p>
          </p:txBody>
        </p:sp>
      </p:grpSp>
      <p:sp>
        <p:nvSpPr>
          <p:cNvPr id="14" name="Rectangle 13">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sp useBgFill="1">
        <p:nvSpPr>
          <p:cNvPr id="16" name="Rectangle 15">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urbujas 3D metálicas">
            <a:extLst>
              <a:ext uri="{FF2B5EF4-FFF2-40B4-BE49-F238E27FC236}">
                <a16:creationId xmlns:a16="http://schemas.microsoft.com/office/drawing/2014/main" id="{D5E7BDB9-5408-683D-8724-36F34097A950}"/>
              </a:ext>
            </a:extLst>
          </p:cNvPr>
          <p:cNvPicPr>
            <a:picLocks noChangeAspect="1"/>
          </p:cNvPicPr>
          <p:nvPr/>
        </p:nvPicPr>
        <p:blipFill>
          <a:blip r:embed="rId3">
            <a:alphaModFix amt="40000"/>
          </a:blip>
          <a:srcRect t="25732" b="13621"/>
          <a:stretch/>
        </p:blipFill>
        <p:spPr>
          <a:xfrm>
            <a:off x="20" y="10"/>
            <a:ext cx="12191980" cy="6857990"/>
          </a:xfrm>
          <a:prstGeom prst="rect">
            <a:avLst/>
          </a:prstGeom>
        </p:spPr>
      </p:pic>
      <p:sp>
        <p:nvSpPr>
          <p:cNvPr id="2" name="Title 1">
            <a:extLst>
              <a:ext uri="{FF2B5EF4-FFF2-40B4-BE49-F238E27FC236}">
                <a16:creationId xmlns:a16="http://schemas.microsoft.com/office/drawing/2014/main" id="{A73E21A1-4A8D-7AB6-849D-369C6DB9F2D2}"/>
              </a:ext>
            </a:extLst>
          </p:cNvPr>
          <p:cNvSpPr txBox="1">
            <a:spLocks/>
          </p:cNvSpPr>
          <p:nvPr/>
        </p:nvSpPr>
        <p:spPr>
          <a:xfrm>
            <a:off x="1154955" y="590506"/>
            <a:ext cx="8825658" cy="26776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5400" dirty="0">
                <a:solidFill>
                  <a:schemeClr val="tx1"/>
                </a:solidFill>
                <a:latin typeface="+mj-lt"/>
                <a:ea typeface="+mj-ea"/>
                <a:cs typeface="+mj-cs"/>
              </a:rPr>
              <a:t>Conclusions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chemeClr val="tx1"/>
                </a:solidFill>
              </a:rPr>
              <a:pPr>
                <a:spcAft>
                  <a:spcPts val="600"/>
                </a:spcAft>
              </a:pPr>
              <a:t>45</a:t>
            </a:fld>
            <a:endParaRPr lang="en-US">
              <a:solidFill>
                <a:schemeClr val="tx1"/>
              </a:solidFill>
            </a:endParaRPr>
          </a:p>
        </p:txBody>
      </p:sp>
    </p:spTree>
    <p:extLst>
      <p:ext uri="{BB962C8B-B14F-4D97-AF65-F5344CB8AC3E}">
        <p14:creationId xmlns:p14="http://schemas.microsoft.com/office/powerpoint/2010/main" val="1630123617"/>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F92EA41-71AF-F16E-5A12-89EB80A9F049}"/>
            </a:ext>
          </a:extLst>
        </p:cNvPr>
        <p:cNvGrpSpPr/>
        <p:nvPr/>
      </p:nvGrpSpPr>
      <p:grpSpPr>
        <a:xfrm>
          <a:off x="0" y="0"/>
          <a:ext cx="0" cy="0"/>
          <a:chOff x="0" y="0"/>
          <a:chExt cx="0" cy="0"/>
        </a:xfrm>
      </p:grpSpPr>
      <p:sp>
        <p:nvSpPr>
          <p:cNvPr id="15" name="Rectángulo: esquina doblada 14">
            <a:extLst>
              <a:ext uri="{FF2B5EF4-FFF2-40B4-BE49-F238E27FC236}">
                <a16:creationId xmlns:a16="http://schemas.microsoft.com/office/drawing/2014/main" id="{4D3FFB35-C6C0-36EC-6847-3E3FE290D52D}"/>
              </a:ext>
            </a:extLst>
          </p:cNvPr>
          <p:cNvSpPr/>
          <p:nvPr/>
        </p:nvSpPr>
        <p:spPr>
          <a:xfrm>
            <a:off x="573742" y="2522135"/>
            <a:ext cx="3487271" cy="1915393"/>
          </a:xfrm>
          <a:prstGeom prst="foldedCorner">
            <a:avLst/>
          </a:prstGeom>
          <a:solidFill>
            <a:srgbClr val="622F60"/>
          </a:solidFill>
          <a:ln>
            <a:solidFill>
              <a:srgbClr val="622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esquina doblada 13">
            <a:extLst>
              <a:ext uri="{FF2B5EF4-FFF2-40B4-BE49-F238E27FC236}">
                <a16:creationId xmlns:a16="http://schemas.microsoft.com/office/drawing/2014/main" id="{1955DDB3-D9F2-0ECD-2142-DC7A91D2C321}"/>
              </a:ext>
            </a:extLst>
          </p:cNvPr>
          <p:cNvSpPr/>
          <p:nvPr/>
        </p:nvSpPr>
        <p:spPr>
          <a:xfrm>
            <a:off x="4294093" y="2522136"/>
            <a:ext cx="4509245" cy="1915392"/>
          </a:xfrm>
          <a:prstGeom prst="foldedCorner">
            <a:avLst/>
          </a:prstGeom>
          <a:solidFill>
            <a:srgbClr val="622F60"/>
          </a:solidFill>
          <a:ln>
            <a:solidFill>
              <a:srgbClr val="622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Rectángulo: esquina doblada 7">
            <a:extLst>
              <a:ext uri="{FF2B5EF4-FFF2-40B4-BE49-F238E27FC236}">
                <a16:creationId xmlns:a16="http://schemas.microsoft.com/office/drawing/2014/main" id="{25A889A3-CC87-811E-EFB8-FF67904F573C}"/>
              </a:ext>
            </a:extLst>
          </p:cNvPr>
          <p:cNvSpPr/>
          <p:nvPr/>
        </p:nvSpPr>
        <p:spPr>
          <a:xfrm>
            <a:off x="5773272" y="5040552"/>
            <a:ext cx="4579268" cy="1483066"/>
          </a:xfrm>
          <a:prstGeom prst="foldedCorner">
            <a:avLst/>
          </a:prstGeom>
          <a:solidFill>
            <a:srgbClr val="622F60"/>
          </a:solidFill>
          <a:ln>
            <a:solidFill>
              <a:srgbClr val="622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Slide Number Placeholder 3">
            <a:extLst>
              <a:ext uri="{FF2B5EF4-FFF2-40B4-BE49-F238E27FC236}">
                <a16:creationId xmlns:a16="http://schemas.microsoft.com/office/drawing/2014/main" id="{E3C84961-EC88-876E-3EDF-F50B2695A47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5D960ED1-2051-7FA0-699C-09E6D80CE4BC}"/>
              </a:ext>
            </a:extLst>
          </p:cNvPr>
          <p:cNvSpPr>
            <a:spLocks noGrp="1"/>
          </p:cNvSpPr>
          <p:nvPr>
            <p:ph sz="half" idx="4294967295"/>
          </p:nvPr>
        </p:nvSpPr>
        <p:spPr>
          <a:xfrm>
            <a:off x="667872" y="2740820"/>
            <a:ext cx="3258669" cy="1552150"/>
          </a:xfrm>
          <a:prstGeom prst="rect">
            <a:avLst/>
          </a:prstGeom>
        </p:spPr>
        <p:txBody>
          <a:bodyPr>
            <a:normAutofit/>
          </a:bodyPr>
          <a:lstStyle/>
          <a:p>
            <a:pPr marL="0" indent="0" algn="just">
              <a:lnSpc>
                <a:spcPct val="100000"/>
              </a:lnSpc>
              <a:spcBef>
                <a:spcPts val="1400"/>
              </a:spcBef>
              <a:buNone/>
            </a:pPr>
            <a:r>
              <a:rPr lang="en-US" sz="1500" dirty="0">
                <a:solidFill>
                  <a:schemeClr val="bg1"/>
                </a:solidFill>
                <a:latin typeface="Abadi" panose="020B0604020104020204" pitchFamily="34" charset="0"/>
              </a:rPr>
              <a:t>Most early flights before 2013 were unsuccessful, but after 2013, success rates steadily increased (despite small dips in 2018 and 2020) Since 2016, there has always been a greater than 50% chance of success.</a:t>
            </a:r>
          </a:p>
        </p:txBody>
      </p:sp>
      <p:sp>
        <p:nvSpPr>
          <p:cNvPr id="2" name="Title 1">
            <a:extLst>
              <a:ext uri="{FF2B5EF4-FFF2-40B4-BE49-F238E27FC236}">
                <a16:creationId xmlns:a16="http://schemas.microsoft.com/office/drawing/2014/main" id="{8119B103-0FAF-4C9C-0F91-B2BCDFC08744}"/>
              </a:ext>
            </a:extLst>
          </p:cNvPr>
          <p:cNvSpPr txBox="1">
            <a:spLocks/>
          </p:cNvSpPr>
          <p:nvPr/>
        </p:nvSpPr>
        <p:spPr>
          <a:xfrm>
            <a:off x="786106" y="104077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Conclusions</a:t>
            </a:r>
            <a:endParaRPr lang="en-US" dirty="0">
              <a:solidFill>
                <a:schemeClr val="bg1"/>
              </a:solidFill>
            </a:endParaRPr>
          </a:p>
        </p:txBody>
      </p:sp>
      <p:sp>
        <p:nvSpPr>
          <p:cNvPr id="3" name="CuadroTexto 2">
            <a:extLst>
              <a:ext uri="{FF2B5EF4-FFF2-40B4-BE49-F238E27FC236}">
                <a16:creationId xmlns:a16="http://schemas.microsoft.com/office/drawing/2014/main" id="{169FB540-AD56-4695-B940-BD18C81C6472}"/>
              </a:ext>
            </a:extLst>
          </p:cNvPr>
          <p:cNvSpPr txBox="1"/>
          <p:nvPr/>
        </p:nvSpPr>
        <p:spPr>
          <a:xfrm>
            <a:off x="5900471" y="5212663"/>
            <a:ext cx="4352638" cy="1246495"/>
          </a:xfrm>
          <a:prstGeom prst="rect">
            <a:avLst/>
          </a:prstGeom>
          <a:noFill/>
        </p:spPr>
        <p:txBody>
          <a:bodyPr wrap="square" rtlCol="0">
            <a:spAutoFit/>
          </a:bodyPr>
          <a:lstStyle/>
          <a:p>
            <a:pPr algn="just"/>
            <a:r>
              <a:rPr lang="en-US" sz="1500" dirty="0">
                <a:solidFill>
                  <a:schemeClr val="bg1"/>
                </a:solidFill>
                <a:latin typeface="Abadi" panose="020B0604020104020204" pitchFamily="34" charset="0"/>
              </a:rPr>
              <a:t>The Decision Tree is the best machine learning models and achieved the highest classification accuracy at approximately 94.44%. Is making it the best performing model for predicting Falcon 9 first-stage landing success.</a:t>
            </a:r>
            <a:endParaRPr lang="es-CL" dirty="0"/>
          </a:p>
        </p:txBody>
      </p:sp>
      <p:sp>
        <p:nvSpPr>
          <p:cNvPr id="9" name="Rectángulo: esquina doblada 8">
            <a:extLst>
              <a:ext uri="{FF2B5EF4-FFF2-40B4-BE49-F238E27FC236}">
                <a16:creationId xmlns:a16="http://schemas.microsoft.com/office/drawing/2014/main" id="{0A9B22A7-79D0-F9C5-0704-2E924DECDA73}"/>
              </a:ext>
            </a:extLst>
          </p:cNvPr>
          <p:cNvSpPr/>
          <p:nvPr/>
        </p:nvSpPr>
        <p:spPr>
          <a:xfrm>
            <a:off x="1488142" y="4977797"/>
            <a:ext cx="3146613" cy="1172753"/>
          </a:xfrm>
          <a:prstGeom prst="foldedCorner">
            <a:avLst/>
          </a:prstGeom>
          <a:solidFill>
            <a:srgbClr val="622F60"/>
          </a:solidFill>
          <a:ln>
            <a:solidFill>
              <a:srgbClr val="622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a:extLst>
              <a:ext uri="{FF2B5EF4-FFF2-40B4-BE49-F238E27FC236}">
                <a16:creationId xmlns:a16="http://schemas.microsoft.com/office/drawing/2014/main" id="{B2FD4D72-8626-DC96-7839-586C70B3EB93}"/>
              </a:ext>
            </a:extLst>
          </p:cNvPr>
          <p:cNvSpPr txBox="1"/>
          <p:nvPr/>
        </p:nvSpPr>
        <p:spPr>
          <a:xfrm>
            <a:off x="1600201" y="5114373"/>
            <a:ext cx="2962836" cy="784830"/>
          </a:xfrm>
          <a:prstGeom prst="rect">
            <a:avLst/>
          </a:prstGeom>
          <a:noFill/>
        </p:spPr>
        <p:txBody>
          <a:bodyPr wrap="square" rtlCol="0">
            <a:spAutoFit/>
          </a:bodyPr>
          <a:lstStyle/>
          <a:p>
            <a:pPr algn="just"/>
            <a:r>
              <a:rPr lang="en-US" sz="1500" dirty="0">
                <a:solidFill>
                  <a:schemeClr val="bg1"/>
                </a:solidFill>
                <a:latin typeface="Abadi" panose="020B0604020104020204" pitchFamily="34" charset="0"/>
              </a:rPr>
              <a:t>The success rates for massive payloads of more 4000 kg were lower than for lighter payloads.</a:t>
            </a:r>
            <a:endParaRPr lang="es-CL" dirty="0"/>
          </a:p>
        </p:txBody>
      </p:sp>
      <p:sp>
        <p:nvSpPr>
          <p:cNvPr id="11" name="Rectángulo: esquina doblada 10">
            <a:extLst>
              <a:ext uri="{FF2B5EF4-FFF2-40B4-BE49-F238E27FC236}">
                <a16:creationId xmlns:a16="http://schemas.microsoft.com/office/drawing/2014/main" id="{0DE91859-8400-69B2-CA30-D91871C2A7E5}"/>
              </a:ext>
            </a:extLst>
          </p:cNvPr>
          <p:cNvSpPr/>
          <p:nvPr/>
        </p:nvSpPr>
        <p:spPr>
          <a:xfrm>
            <a:off x="9081248" y="2522136"/>
            <a:ext cx="2635625" cy="1915392"/>
          </a:xfrm>
          <a:prstGeom prst="foldedCorner">
            <a:avLst/>
          </a:prstGeom>
          <a:solidFill>
            <a:srgbClr val="622F60"/>
          </a:solidFill>
          <a:ln>
            <a:solidFill>
              <a:srgbClr val="622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CuadroTexto 11">
            <a:extLst>
              <a:ext uri="{FF2B5EF4-FFF2-40B4-BE49-F238E27FC236}">
                <a16:creationId xmlns:a16="http://schemas.microsoft.com/office/drawing/2014/main" id="{608CF9A6-85C4-4FBF-851A-F2A0AB421AFA}"/>
              </a:ext>
            </a:extLst>
          </p:cNvPr>
          <p:cNvSpPr txBox="1"/>
          <p:nvPr/>
        </p:nvSpPr>
        <p:spPr>
          <a:xfrm>
            <a:off x="9247095" y="2754462"/>
            <a:ext cx="2335310" cy="1477328"/>
          </a:xfrm>
          <a:prstGeom prst="rect">
            <a:avLst/>
          </a:prstGeom>
          <a:noFill/>
        </p:spPr>
        <p:txBody>
          <a:bodyPr wrap="square" rtlCol="0">
            <a:spAutoFit/>
          </a:bodyPr>
          <a:lstStyle/>
          <a:p>
            <a:pPr algn="just"/>
            <a:r>
              <a:rPr lang="en-US" sz="1500" dirty="0">
                <a:solidFill>
                  <a:schemeClr val="bg1"/>
                </a:solidFill>
                <a:latin typeface="Abadi" panose="020B0604020104020204" pitchFamily="34" charset="0"/>
              </a:rPr>
              <a:t>The launch site KSC LC-39A had the most successful launches with a 41.7% of all successful landings, with a success rate of 76.9%</a:t>
            </a:r>
            <a:endParaRPr lang="es-CL" dirty="0"/>
          </a:p>
        </p:txBody>
      </p:sp>
      <p:sp>
        <p:nvSpPr>
          <p:cNvPr id="13" name="CuadroTexto 12">
            <a:extLst>
              <a:ext uri="{FF2B5EF4-FFF2-40B4-BE49-F238E27FC236}">
                <a16:creationId xmlns:a16="http://schemas.microsoft.com/office/drawing/2014/main" id="{303007D5-299D-9C78-597D-D3C59C099BA8}"/>
              </a:ext>
            </a:extLst>
          </p:cNvPr>
          <p:cNvSpPr txBox="1"/>
          <p:nvPr/>
        </p:nvSpPr>
        <p:spPr>
          <a:xfrm>
            <a:off x="4410633" y="2719858"/>
            <a:ext cx="4276163" cy="1477328"/>
          </a:xfrm>
          <a:prstGeom prst="rect">
            <a:avLst/>
          </a:prstGeom>
          <a:noFill/>
        </p:spPr>
        <p:txBody>
          <a:bodyPr wrap="square" rtlCol="0">
            <a:spAutoFit/>
          </a:bodyPr>
          <a:lstStyle/>
          <a:p>
            <a:pPr algn="just"/>
            <a:r>
              <a:rPr lang="en-US" sz="1500" dirty="0">
                <a:solidFill>
                  <a:schemeClr val="bg1"/>
                </a:solidFill>
                <a:latin typeface="Abadi" panose="020B0604020104020204" pitchFamily="34" charset="0"/>
              </a:rPr>
              <a:t>Orbit types such as ES-L1, GEO, HEO, and SSO achieved a 100% success rate. SSO is the most notable, due to its higher number of launches. And heavy payloads are most successful in orbits such as PO, ISS, and LEO. VLEO launches are associated with heavier payloads.</a:t>
            </a:r>
            <a:endParaRPr lang="es-CL" dirty="0"/>
          </a:p>
        </p:txBody>
      </p:sp>
      <p:sp>
        <p:nvSpPr>
          <p:cNvPr id="16" name="Elipse 15">
            <a:extLst>
              <a:ext uri="{FF2B5EF4-FFF2-40B4-BE49-F238E27FC236}">
                <a16:creationId xmlns:a16="http://schemas.microsoft.com/office/drawing/2014/main" id="{E4390FDE-4224-258B-74D8-CEF4F58C3AF0}"/>
              </a:ext>
            </a:extLst>
          </p:cNvPr>
          <p:cNvSpPr/>
          <p:nvPr/>
        </p:nvSpPr>
        <p:spPr>
          <a:xfrm>
            <a:off x="227303" y="2083740"/>
            <a:ext cx="713249" cy="713249"/>
          </a:xfrm>
          <a:prstGeom prst="ellipse">
            <a:avLst/>
          </a:prstGeom>
          <a:solidFill>
            <a:srgbClr val="622F60"/>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CuadroTexto 16">
            <a:extLst>
              <a:ext uri="{FF2B5EF4-FFF2-40B4-BE49-F238E27FC236}">
                <a16:creationId xmlns:a16="http://schemas.microsoft.com/office/drawing/2014/main" id="{02BE3F2F-CF6C-5FBC-66B4-B05960DA3281}"/>
              </a:ext>
            </a:extLst>
          </p:cNvPr>
          <p:cNvSpPr txBox="1"/>
          <p:nvPr/>
        </p:nvSpPr>
        <p:spPr>
          <a:xfrm>
            <a:off x="263434" y="2176287"/>
            <a:ext cx="588960" cy="477054"/>
          </a:xfrm>
          <a:prstGeom prst="rect">
            <a:avLst/>
          </a:prstGeom>
          <a:noFill/>
        </p:spPr>
        <p:txBody>
          <a:bodyPr wrap="square" rtlCol="0">
            <a:spAutoFit/>
          </a:bodyPr>
          <a:lstStyle/>
          <a:p>
            <a:pPr algn="just"/>
            <a:r>
              <a:rPr lang="es-CL" sz="2500" dirty="0"/>
              <a:t>📈</a:t>
            </a:r>
          </a:p>
        </p:txBody>
      </p:sp>
      <p:sp>
        <p:nvSpPr>
          <p:cNvPr id="20" name="Elipse 19">
            <a:extLst>
              <a:ext uri="{FF2B5EF4-FFF2-40B4-BE49-F238E27FC236}">
                <a16:creationId xmlns:a16="http://schemas.microsoft.com/office/drawing/2014/main" id="{21477F04-22D1-7536-3D6A-091A4F4DC11D}"/>
              </a:ext>
            </a:extLst>
          </p:cNvPr>
          <p:cNvSpPr/>
          <p:nvPr/>
        </p:nvSpPr>
        <p:spPr>
          <a:xfrm>
            <a:off x="4092388" y="2035475"/>
            <a:ext cx="713249" cy="713249"/>
          </a:xfrm>
          <a:prstGeom prst="ellipse">
            <a:avLst/>
          </a:prstGeom>
          <a:solidFill>
            <a:srgbClr val="622F60"/>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1" name="CuadroTexto 20">
            <a:extLst>
              <a:ext uri="{FF2B5EF4-FFF2-40B4-BE49-F238E27FC236}">
                <a16:creationId xmlns:a16="http://schemas.microsoft.com/office/drawing/2014/main" id="{3DBB05C1-F706-14B1-8A0B-01608384C97B}"/>
              </a:ext>
            </a:extLst>
          </p:cNvPr>
          <p:cNvSpPr txBox="1"/>
          <p:nvPr/>
        </p:nvSpPr>
        <p:spPr>
          <a:xfrm>
            <a:off x="4128519" y="2128022"/>
            <a:ext cx="588960" cy="523220"/>
          </a:xfrm>
          <a:prstGeom prst="rect">
            <a:avLst/>
          </a:prstGeom>
          <a:noFill/>
        </p:spPr>
        <p:txBody>
          <a:bodyPr wrap="square" rtlCol="0">
            <a:spAutoFit/>
          </a:bodyPr>
          <a:lstStyle/>
          <a:p>
            <a:pPr algn="just"/>
            <a:r>
              <a:rPr lang="es-CL" sz="2800" dirty="0"/>
              <a:t>🌎</a:t>
            </a:r>
            <a:endParaRPr lang="es-CL" sz="2500" dirty="0"/>
          </a:p>
        </p:txBody>
      </p:sp>
      <p:sp>
        <p:nvSpPr>
          <p:cNvPr id="22" name="Elipse 21">
            <a:extLst>
              <a:ext uri="{FF2B5EF4-FFF2-40B4-BE49-F238E27FC236}">
                <a16:creationId xmlns:a16="http://schemas.microsoft.com/office/drawing/2014/main" id="{3D049F43-96CD-B996-2CBC-64C59C07A862}"/>
              </a:ext>
            </a:extLst>
          </p:cNvPr>
          <p:cNvSpPr/>
          <p:nvPr/>
        </p:nvSpPr>
        <p:spPr>
          <a:xfrm>
            <a:off x="8870575" y="2035475"/>
            <a:ext cx="713249" cy="713249"/>
          </a:xfrm>
          <a:prstGeom prst="ellipse">
            <a:avLst/>
          </a:prstGeom>
          <a:solidFill>
            <a:srgbClr val="622F60"/>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3" name="CuadroTexto 22">
            <a:extLst>
              <a:ext uri="{FF2B5EF4-FFF2-40B4-BE49-F238E27FC236}">
                <a16:creationId xmlns:a16="http://schemas.microsoft.com/office/drawing/2014/main" id="{2B58C8CA-B597-262C-B937-3656DD80146C}"/>
              </a:ext>
            </a:extLst>
          </p:cNvPr>
          <p:cNvSpPr txBox="1"/>
          <p:nvPr/>
        </p:nvSpPr>
        <p:spPr>
          <a:xfrm>
            <a:off x="8906706" y="2128022"/>
            <a:ext cx="588960" cy="477054"/>
          </a:xfrm>
          <a:prstGeom prst="rect">
            <a:avLst/>
          </a:prstGeom>
          <a:noFill/>
        </p:spPr>
        <p:txBody>
          <a:bodyPr wrap="square" rtlCol="0">
            <a:spAutoFit/>
          </a:bodyPr>
          <a:lstStyle/>
          <a:p>
            <a:pPr algn="just"/>
            <a:r>
              <a:rPr lang="es-CL" sz="2500" dirty="0"/>
              <a:t>🛰️</a:t>
            </a:r>
          </a:p>
        </p:txBody>
      </p:sp>
      <p:sp>
        <p:nvSpPr>
          <p:cNvPr id="24" name="Elipse 23">
            <a:extLst>
              <a:ext uri="{FF2B5EF4-FFF2-40B4-BE49-F238E27FC236}">
                <a16:creationId xmlns:a16="http://schemas.microsoft.com/office/drawing/2014/main" id="{DCCA0B14-C025-3B84-4924-4D815B7DE2F3}"/>
              </a:ext>
            </a:extLst>
          </p:cNvPr>
          <p:cNvSpPr/>
          <p:nvPr/>
        </p:nvSpPr>
        <p:spPr>
          <a:xfrm>
            <a:off x="1093699" y="4531952"/>
            <a:ext cx="713249" cy="713249"/>
          </a:xfrm>
          <a:prstGeom prst="ellipse">
            <a:avLst/>
          </a:prstGeom>
          <a:solidFill>
            <a:srgbClr val="622F60"/>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CuadroTexto 24">
            <a:extLst>
              <a:ext uri="{FF2B5EF4-FFF2-40B4-BE49-F238E27FC236}">
                <a16:creationId xmlns:a16="http://schemas.microsoft.com/office/drawing/2014/main" id="{2DE56ED6-4AA2-9590-88F4-FB4DE9003B8F}"/>
              </a:ext>
            </a:extLst>
          </p:cNvPr>
          <p:cNvSpPr txBox="1"/>
          <p:nvPr/>
        </p:nvSpPr>
        <p:spPr>
          <a:xfrm>
            <a:off x="1129830" y="4624499"/>
            <a:ext cx="588960" cy="477054"/>
          </a:xfrm>
          <a:prstGeom prst="rect">
            <a:avLst/>
          </a:prstGeom>
          <a:noFill/>
        </p:spPr>
        <p:txBody>
          <a:bodyPr wrap="square" rtlCol="0">
            <a:spAutoFit/>
          </a:bodyPr>
          <a:lstStyle/>
          <a:p>
            <a:pPr algn="just"/>
            <a:r>
              <a:rPr lang="es-CL" sz="2500" dirty="0"/>
              <a:t>⚖️</a:t>
            </a:r>
          </a:p>
        </p:txBody>
      </p:sp>
      <p:sp>
        <p:nvSpPr>
          <p:cNvPr id="26" name="Elipse 25">
            <a:extLst>
              <a:ext uri="{FF2B5EF4-FFF2-40B4-BE49-F238E27FC236}">
                <a16:creationId xmlns:a16="http://schemas.microsoft.com/office/drawing/2014/main" id="{2AAAA4C9-5F96-EBD4-A100-2F00146A1B4E}"/>
              </a:ext>
            </a:extLst>
          </p:cNvPr>
          <p:cNvSpPr/>
          <p:nvPr/>
        </p:nvSpPr>
        <p:spPr>
          <a:xfrm>
            <a:off x="5637971" y="4540704"/>
            <a:ext cx="713249" cy="713249"/>
          </a:xfrm>
          <a:prstGeom prst="ellipse">
            <a:avLst/>
          </a:prstGeom>
          <a:solidFill>
            <a:srgbClr val="622F60"/>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CuadroTexto 26">
            <a:extLst>
              <a:ext uri="{FF2B5EF4-FFF2-40B4-BE49-F238E27FC236}">
                <a16:creationId xmlns:a16="http://schemas.microsoft.com/office/drawing/2014/main" id="{F2D88244-9FD5-F2F1-1893-F93AE6FE2F75}"/>
              </a:ext>
            </a:extLst>
          </p:cNvPr>
          <p:cNvSpPr txBox="1"/>
          <p:nvPr/>
        </p:nvSpPr>
        <p:spPr>
          <a:xfrm>
            <a:off x="5674102" y="4633251"/>
            <a:ext cx="588960" cy="477054"/>
          </a:xfrm>
          <a:prstGeom prst="rect">
            <a:avLst/>
          </a:prstGeom>
          <a:noFill/>
        </p:spPr>
        <p:txBody>
          <a:bodyPr wrap="square" rtlCol="0">
            <a:spAutoFit/>
          </a:bodyPr>
          <a:lstStyle/>
          <a:p>
            <a:pPr algn="just"/>
            <a:r>
              <a:rPr lang="es-CL" sz="2500" dirty="0"/>
              <a:t>🚀</a:t>
            </a:r>
          </a:p>
        </p:txBody>
      </p:sp>
    </p:spTree>
    <p:extLst>
      <p:ext uri="{BB962C8B-B14F-4D97-AF65-F5344CB8AC3E}">
        <p14:creationId xmlns:p14="http://schemas.microsoft.com/office/powerpoint/2010/main" val="1934219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E67C80-3A95-026E-BE8B-C38F73D2DA26}"/>
            </a:ext>
          </a:extLst>
        </p:cNvPr>
        <p:cNvGrpSpPr/>
        <p:nvPr/>
      </p:nvGrpSpPr>
      <p:grpSpPr>
        <a:xfrm>
          <a:off x="0" y="0"/>
          <a:ext cx="0" cy="0"/>
          <a:chOff x="0" y="0"/>
          <a:chExt cx="0" cy="0"/>
        </a:xfrm>
      </p:grpSpPr>
      <p:grpSp>
        <p:nvGrpSpPr>
          <p:cNvPr id="30" name="Group 29">
            <a:extLst>
              <a:ext uri="{FF2B5EF4-FFF2-40B4-BE49-F238E27FC236}">
                <a16:creationId xmlns:a16="http://schemas.microsoft.com/office/drawing/2014/main" id="{23A635E0-3FB1-2AE8-70CA-9CE0D3C3EB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1" name="Rectangle 30">
              <a:extLst>
                <a:ext uri="{FF2B5EF4-FFF2-40B4-BE49-F238E27FC236}">
                  <a16:creationId xmlns:a16="http://schemas.microsoft.com/office/drawing/2014/main" id="{67586038-B9E3-8996-A73E-FF16ED952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sp>
          <p:nvSpPr>
            <p:cNvPr id="32" name="Freeform 5">
              <a:extLst>
                <a:ext uri="{FF2B5EF4-FFF2-40B4-BE49-F238E27FC236}">
                  <a16:creationId xmlns:a16="http://schemas.microsoft.com/office/drawing/2014/main" id="{5766AED6-2832-F177-4CE5-B981D45397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CL"/>
            </a:p>
          </p:txBody>
        </p:sp>
      </p:grpSp>
      <p:sp>
        <p:nvSpPr>
          <p:cNvPr id="34" name="Rectangle 33">
            <a:extLst>
              <a:ext uri="{FF2B5EF4-FFF2-40B4-BE49-F238E27FC236}">
                <a16:creationId xmlns:a16="http://schemas.microsoft.com/office/drawing/2014/main" id="{0488562C-1548-63B5-35C2-1B8869177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2" name="Title 1">
            <a:extLst>
              <a:ext uri="{FF2B5EF4-FFF2-40B4-BE49-F238E27FC236}">
                <a16:creationId xmlns:a16="http://schemas.microsoft.com/office/drawing/2014/main" id="{7622C1D2-8D5B-8DEF-0FCF-9A951F817675}"/>
              </a:ext>
            </a:extLst>
          </p:cNvPr>
          <p:cNvSpPr txBox="1">
            <a:spLocks/>
          </p:cNvSpPr>
          <p:nvPr/>
        </p:nvSpPr>
        <p:spPr>
          <a:xfrm>
            <a:off x="8160773" y="1277653"/>
            <a:ext cx="3436716" cy="311736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5400" b="0" i="0" kern="1200" dirty="0">
                <a:solidFill>
                  <a:schemeClr val="bg2"/>
                </a:solidFill>
                <a:latin typeface="+mj-lt"/>
                <a:ea typeface="+mj-ea"/>
                <a:cs typeface="+mj-cs"/>
              </a:rPr>
              <a:t>Appendix - API </a:t>
            </a:r>
          </a:p>
        </p:txBody>
      </p:sp>
      <p:sp>
        <p:nvSpPr>
          <p:cNvPr id="6" name="Slide Number Placeholder 5">
            <a:extLst>
              <a:ext uri="{FF2B5EF4-FFF2-40B4-BE49-F238E27FC236}">
                <a16:creationId xmlns:a16="http://schemas.microsoft.com/office/drawing/2014/main" id="{695C9A3E-8D6F-1B0D-1BD6-12DD6B4FC84A}"/>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47</a:t>
            </a:fld>
            <a:endParaRPr lang="en-US"/>
          </a:p>
        </p:txBody>
      </p:sp>
      <p:sp>
        <p:nvSpPr>
          <p:cNvPr id="36" name="Rectangle 35">
            <a:extLst>
              <a:ext uri="{FF2B5EF4-FFF2-40B4-BE49-F238E27FC236}">
                <a16:creationId xmlns:a16="http://schemas.microsoft.com/office/drawing/2014/main" id="{7029383A-13A9-0FFF-0487-47B79C15D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62" y="1113062"/>
            <a:ext cx="6470908" cy="4628759"/>
          </a:xfrm>
          <a:prstGeom prst="rect">
            <a:avLst/>
          </a:prstGeom>
          <a:solidFill>
            <a:srgbClr val="FFFFFE"/>
          </a:solidFill>
          <a:ln w="15875">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Interfaz de usuario gráfica, Texto, Aplicación, Correo electrónico&#10;&#10;El contenido generado por IA puede ser incorrecto.">
            <a:extLst>
              <a:ext uri="{FF2B5EF4-FFF2-40B4-BE49-F238E27FC236}">
                <a16:creationId xmlns:a16="http://schemas.microsoft.com/office/drawing/2014/main" id="{D7CEE8AB-DB4A-210F-3E55-25FA0FD79BBE}"/>
              </a:ext>
            </a:extLst>
          </p:cNvPr>
          <p:cNvPicPr>
            <a:picLocks noChangeAspect="1"/>
          </p:cNvPicPr>
          <p:nvPr/>
        </p:nvPicPr>
        <p:blipFill>
          <a:blip r:embed="rId4"/>
          <a:stretch>
            <a:fillRect/>
          </a:stretch>
        </p:blipFill>
        <p:spPr>
          <a:xfrm>
            <a:off x="1650544" y="697117"/>
            <a:ext cx="5301336" cy="5395763"/>
          </a:xfrm>
          <a:prstGeom prst="roundRect">
            <a:avLst>
              <a:gd name="adj" fmla="val 1858"/>
            </a:avLst>
          </a:prstGeom>
          <a:effectLst/>
        </p:spPr>
      </p:pic>
    </p:spTree>
    <p:extLst>
      <p:ext uri="{BB962C8B-B14F-4D97-AF65-F5344CB8AC3E}">
        <p14:creationId xmlns:p14="http://schemas.microsoft.com/office/powerpoint/2010/main" val="2886403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1" name="Rectangle 30">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sp>
          <p:nvSpPr>
            <p:cNvPr id="32"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CL"/>
            </a:p>
          </p:txBody>
        </p:sp>
      </p:grpSp>
      <p:sp>
        <p:nvSpPr>
          <p:cNvPr id="34" name="Rectangle 33">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2" name="Title 1">
            <a:extLst>
              <a:ext uri="{FF2B5EF4-FFF2-40B4-BE49-F238E27FC236}">
                <a16:creationId xmlns:a16="http://schemas.microsoft.com/office/drawing/2014/main" id="{61F9EE0C-254D-CD60-8DD9-936EB5CC3ABD}"/>
              </a:ext>
            </a:extLst>
          </p:cNvPr>
          <p:cNvSpPr txBox="1">
            <a:spLocks/>
          </p:cNvSpPr>
          <p:nvPr/>
        </p:nvSpPr>
        <p:spPr>
          <a:xfrm>
            <a:off x="8160773" y="1277653"/>
            <a:ext cx="3436716" cy="311736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5400" b="0" i="0" kern="1200" dirty="0">
                <a:solidFill>
                  <a:schemeClr val="bg2"/>
                </a:solidFill>
                <a:latin typeface="+mj-lt"/>
                <a:ea typeface="+mj-ea"/>
                <a:cs typeface="+mj-cs"/>
              </a:rPr>
              <a:t>Appendix - API </a:t>
            </a: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48</a:t>
            </a:fld>
            <a:endParaRPr lang="en-US"/>
          </a:p>
        </p:txBody>
      </p:sp>
      <p:sp>
        <p:nvSpPr>
          <p:cNvPr id="36" name="Rectangle 35">
            <a:extLst>
              <a:ext uri="{FF2B5EF4-FFF2-40B4-BE49-F238E27FC236}">
                <a16:creationId xmlns:a16="http://schemas.microsoft.com/office/drawing/2014/main" id="{2CE4F249-AC71-406E-8410-03E1C8809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62" y="1113062"/>
            <a:ext cx="6470908" cy="4628759"/>
          </a:xfrm>
          <a:prstGeom prst="rect">
            <a:avLst/>
          </a:prstGeom>
          <a:solidFill>
            <a:srgbClr val="FFFFFE"/>
          </a:solidFill>
          <a:ln w="15875">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descr="Interfaz de usuario gráfica, Texto, Aplicación, Correo electrónico&#10;&#10;El contenido generado por IA puede ser incorrecto.">
            <a:extLst>
              <a:ext uri="{FF2B5EF4-FFF2-40B4-BE49-F238E27FC236}">
                <a16:creationId xmlns:a16="http://schemas.microsoft.com/office/drawing/2014/main" id="{DF2DB35B-CEE8-3379-E89D-FD02709115E4}"/>
              </a:ext>
            </a:extLst>
          </p:cNvPr>
          <p:cNvPicPr>
            <a:picLocks noChangeAspect="1"/>
          </p:cNvPicPr>
          <p:nvPr/>
        </p:nvPicPr>
        <p:blipFill>
          <a:blip r:embed="rId4"/>
          <a:stretch>
            <a:fillRect/>
          </a:stretch>
        </p:blipFill>
        <p:spPr>
          <a:xfrm>
            <a:off x="1737266" y="709452"/>
            <a:ext cx="4853655" cy="5484357"/>
          </a:xfrm>
          <a:prstGeom prst="roundRect">
            <a:avLst>
              <a:gd name="adj" fmla="val 1858"/>
            </a:avLst>
          </a:prstGeom>
          <a:effectLst/>
        </p:spPr>
      </p:pic>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F66968-A338-7D6E-2C84-A3FE56902D25}"/>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sp>
          <p:nvSpPr>
            <p:cNvPr id="19"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CL"/>
            </a:p>
          </p:txBody>
        </p:sp>
      </p:grpSp>
      <p:sp>
        <p:nvSpPr>
          <p:cNvPr id="21" name="Rectangle 20">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2" name="Title 1">
            <a:extLst>
              <a:ext uri="{FF2B5EF4-FFF2-40B4-BE49-F238E27FC236}">
                <a16:creationId xmlns:a16="http://schemas.microsoft.com/office/drawing/2014/main" id="{27495022-70CB-D1D1-6425-57DD2AB5D9D2}"/>
              </a:ext>
            </a:extLst>
          </p:cNvPr>
          <p:cNvSpPr txBox="1">
            <a:spLocks/>
          </p:cNvSpPr>
          <p:nvPr/>
        </p:nvSpPr>
        <p:spPr>
          <a:xfrm>
            <a:off x="8237202" y="1241266"/>
            <a:ext cx="3550413" cy="31537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5200" b="0" i="0" kern="1200" dirty="0">
                <a:solidFill>
                  <a:schemeClr val="bg2"/>
                </a:solidFill>
                <a:latin typeface="+mj-lt"/>
                <a:ea typeface="+mj-ea"/>
                <a:cs typeface="+mj-cs"/>
              </a:rPr>
              <a:t>Appendix - WEB SCRAPING</a:t>
            </a:r>
          </a:p>
        </p:txBody>
      </p:sp>
      <p:grpSp>
        <p:nvGrpSpPr>
          <p:cNvPr id="23" name="Group 22">
            <a:extLst>
              <a:ext uri="{FF2B5EF4-FFF2-40B4-BE49-F238E27FC236}">
                <a16:creationId xmlns:a16="http://schemas.microsoft.com/office/drawing/2014/main" id="{C8F821F4-B6DB-4EC4-B2F4-CCC64AB81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6CEDE48F-DE7D-4871-954D-309A0EE9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25" name="Freeform 5">
              <a:extLst>
                <a:ext uri="{FF2B5EF4-FFF2-40B4-BE49-F238E27FC236}">
                  <a16:creationId xmlns:a16="http://schemas.microsoft.com/office/drawing/2014/main" id="{04FD96D5-FEA2-404A-8FA3-02AC9B97A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s-CL"/>
            </a:p>
          </p:txBody>
        </p:sp>
        <p:sp>
          <p:nvSpPr>
            <p:cNvPr id="26" name="Freeform 5">
              <a:extLst>
                <a:ext uri="{FF2B5EF4-FFF2-40B4-BE49-F238E27FC236}">
                  <a16:creationId xmlns:a16="http://schemas.microsoft.com/office/drawing/2014/main" id="{9C7ED580-F03F-4187-BEDE-78B529868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s-CL"/>
            </a:p>
          </p:txBody>
        </p:sp>
      </p:grpSp>
      <p:sp>
        <p:nvSpPr>
          <p:cNvPr id="6" name="Slide Number Placeholder 5">
            <a:extLst>
              <a:ext uri="{FF2B5EF4-FFF2-40B4-BE49-F238E27FC236}">
                <a16:creationId xmlns:a16="http://schemas.microsoft.com/office/drawing/2014/main" id="{34B80876-07D1-314C-BF5E-E8B096FD8282}"/>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49</a:t>
            </a:fld>
            <a:endParaRPr lang="en-US"/>
          </a:p>
        </p:txBody>
      </p:sp>
      <p:pic>
        <p:nvPicPr>
          <p:cNvPr id="10" name="Imagen 9" descr="Interfaz de usuario gráfica, Texto, Aplicación, Correo electrónico&#10;&#10;El contenido generado por IA puede ser incorrecto.">
            <a:extLst>
              <a:ext uri="{FF2B5EF4-FFF2-40B4-BE49-F238E27FC236}">
                <a16:creationId xmlns:a16="http://schemas.microsoft.com/office/drawing/2014/main" id="{25D983DE-899D-4557-12EC-7C9924FD8E2D}"/>
              </a:ext>
            </a:extLst>
          </p:cNvPr>
          <p:cNvPicPr>
            <a:picLocks noChangeAspect="1"/>
          </p:cNvPicPr>
          <p:nvPr/>
        </p:nvPicPr>
        <p:blipFill>
          <a:blip r:embed="rId4"/>
          <a:stretch>
            <a:fillRect/>
          </a:stretch>
        </p:blipFill>
        <p:spPr>
          <a:xfrm>
            <a:off x="1239119" y="487186"/>
            <a:ext cx="6019056" cy="5883627"/>
          </a:xfrm>
          <a:prstGeom prst="rect">
            <a:avLst/>
          </a:prstGeom>
        </p:spPr>
      </p:pic>
    </p:spTree>
    <p:extLst>
      <p:ext uri="{BB962C8B-B14F-4D97-AF65-F5344CB8AC3E}">
        <p14:creationId xmlns:p14="http://schemas.microsoft.com/office/powerpoint/2010/main" val="1236044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623A59-FA7F-EF65-8455-515EFA1BDFB6}"/>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sp>
          <p:nvSpPr>
            <p:cNvPr id="21"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CL"/>
            </a:p>
          </p:txBody>
        </p:sp>
      </p:grpSp>
      <p:sp>
        <p:nvSpPr>
          <p:cNvPr id="23" name="Rectangle 22">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sp useBgFill="1">
        <p:nvSpPr>
          <p:cNvPr id="25" name="Rectangle 24">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F6936D-E65D-68B8-4A11-ABC3054DFFF3}"/>
              </a:ext>
            </a:extLst>
          </p:cNvPr>
          <p:cNvPicPr>
            <a:picLocks noChangeAspect="1"/>
          </p:cNvPicPr>
          <p:nvPr/>
        </p:nvPicPr>
        <p:blipFill>
          <a:blip r:embed="rId4">
            <a:alphaModFix amt="40000"/>
          </a:blip>
          <a:srcRect t="28685" b="13623"/>
          <a:stretch/>
        </p:blipFill>
        <p:spPr>
          <a:xfrm>
            <a:off x="20" y="-9321"/>
            <a:ext cx="12191980" cy="6857990"/>
          </a:xfrm>
          <a:prstGeom prst="rect">
            <a:avLst/>
          </a:prstGeom>
        </p:spPr>
      </p:pic>
      <p:sp>
        <p:nvSpPr>
          <p:cNvPr id="13" name="Title 1">
            <a:extLst>
              <a:ext uri="{FF2B5EF4-FFF2-40B4-BE49-F238E27FC236}">
                <a16:creationId xmlns:a16="http://schemas.microsoft.com/office/drawing/2014/main" id="{7A544A93-FDD1-ECEB-218D-B0D888C6EB2D}"/>
              </a:ext>
            </a:extLst>
          </p:cNvPr>
          <p:cNvSpPr txBox="1">
            <a:spLocks/>
          </p:cNvSpPr>
          <p:nvPr/>
        </p:nvSpPr>
        <p:spPr>
          <a:xfrm>
            <a:off x="1182948" y="2411853"/>
            <a:ext cx="8825658" cy="94249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5400" dirty="0">
                <a:solidFill>
                  <a:schemeClr val="tx1"/>
                </a:solidFill>
                <a:latin typeface="+mj-lt"/>
                <a:ea typeface="+mj-ea"/>
                <a:cs typeface="+mj-cs"/>
              </a:rPr>
              <a:t>Methodology</a:t>
            </a:r>
          </a:p>
        </p:txBody>
      </p:sp>
      <p:sp>
        <p:nvSpPr>
          <p:cNvPr id="4" name="Slide Number Placeholder 3">
            <a:extLst>
              <a:ext uri="{FF2B5EF4-FFF2-40B4-BE49-F238E27FC236}">
                <a16:creationId xmlns:a16="http://schemas.microsoft.com/office/drawing/2014/main" id="{E658DAC1-CC8B-DE4B-91F2-642886362B50}"/>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chemeClr val="tx1"/>
                </a:solidFill>
              </a:rPr>
              <a:pPr>
                <a:spcAft>
                  <a:spcPts val="600"/>
                </a:spcAft>
              </a:pPr>
              <a:t>5</a:t>
            </a:fld>
            <a:endParaRPr lang="en-US">
              <a:solidFill>
                <a:schemeClr val="tx1"/>
              </a:solidFill>
            </a:endParaRPr>
          </a:p>
        </p:txBody>
      </p:sp>
      <p:sp>
        <p:nvSpPr>
          <p:cNvPr id="3" name="Title 1">
            <a:extLst>
              <a:ext uri="{FF2B5EF4-FFF2-40B4-BE49-F238E27FC236}">
                <a16:creationId xmlns:a16="http://schemas.microsoft.com/office/drawing/2014/main" id="{A12B2D19-28C0-87A8-BE74-153A0A88D0D2}"/>
              </a:ext>
            </a:extLst>
          </p:cNvPr>
          <p:cNvSpPr txBox="1">
            <a:spLocks/>
          </p:cNvSpPr>
          <p:nvPr/>
        </p:nvSpPr>
        <p:spPr>
          <a:xfrm>
            <a:off x="1229603" y="1987762"/>
            <a:ext cx="8825658" cy="41831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000" dirty="0">
                <a:solidFill>
                  <a:schemeClr val="tx1"/>
                </a:solidFill>
                <a:latin typeface="+mj-lt"/>
                <a:ea typeface="+mj-ea"/>
                <a:cs typeface="+mj-cs"/>
              </a:rPr>
              <a:t>Section 1</a:t>
            </a:r>
          </a:p>
        </p:txBody>
      </p:sp>
    </p:spTree>
    <p:extLst>
      <p:ext uri="{BB962C8B-B14F-4D97-AF65-F5344CB8AC3E}">
        <p14:creationId xmlns:p14="http://schemas.microsoft.com/office/powerpoint/2010/main" val="3753127660"/>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6B44A7-FCE4-ACFD-469E-8C7730B67AF7}"/>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848736F0-520B-7002-4CBF-61FCDAB944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8ADC23C2-C796-D9B1-AF8D-A8366C56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sp>
          <p:nvSpPr>
            <p:cNvPr id="19" name="Freeform 5">
              <a:extLst>
                <a:ext uri="{FF2B5EF4-FFF2-40B4-BE49-F238E27FC236}">
                  <a16:creationId xmlns:a16="http://schemas.microsoft.com/office/drawing/2014/main" id="{8CEECEEC-43BC-554F-AEC9-B060CEFB1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CL"/>
            </a:p>
          </p:txBody>
        </p:sp>
      </p:grpSp>
      <p:sp>
        <p:nvSpPr>
          <p:cNvPr id="21" name="Rectangle 20">
            <a:extLst>
              <a:ext uri="{FF2B5EF4-FFF2-40B4-BE49-F238E27FC236}">
                <a16:creationId xmlns:a16="http://schemas.microsoft.com/office/drawing/2014/main" id="{64A25A52-3B45-55B4-6218-4C09AD3E2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grpSp>
        <p:nvGrpSpPr>
          <p:cNvPr id="23" name="Group 22">
            <a:extLst>
              <a:ext uri="{FF2B5EF4-FFF2-40B4-BE49-F238E27FC236}">
                <a16:creationId xmlns:a16="http://schemas.microsoft.com/office/drawing/2014/main" id="{B2953F5F-BDD1-1D8B-CAE4-F3BC0D49AC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0B5F388-EA2F-81D8-26DE-A3222807E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25" name="Freeform 5">
              <a:extLst>
                <a:ext uri="{FF2B5EF4-FFF2-40B4-BE49-F238E27FC236}">
                  <a16:creationId xmlns:a16="http://schemas.microsoft.com/office/drawing/2014/main" id="{8124A14D-43DB-80EA-4D4F-BAAA43944E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s-CL"/>
            </a:p>
          </p:txBody>
        </p:sp>
        <p:sp>
          <p:nvSpPr>
            <p:cNvPr id="26" name="Freeform 5">
              <a:extLst>
                <a:ext uri="{FF2B5EF4-FFF2-40B4-BE49-F238E27FC236}">
                  <a16:creationId xmlns:a16="http://schemas.microsoft.com/office/drawing/2014/main" id="{CCFA6A80-E5E8-E128-2294-9178EDA91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s-CL"/>
            </a:p>
          </p:txBody>
        </p:sp>
      </p:grpSp>
      <p:sp>
        <p:nvSpPr>
          <p:cNvPr id="6" name="Slide Number Placeholder 5">
            <a:extLst>
              <a:ext uri="{FF2B5EF4-FFF2-40B4-BE49-F238E27FC236}">
                <a16:creationId xmlns:a16="http://schemas.microsoft.com/office/drawing/2014/main" id="{538876A1-F5E7-C8D0-AE5F-267AB0002232}"/>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50</a:t>
            </a:fld>
            <a:endParaRPr lang="en-US"/>
          </a:p>
        </p:txBody>
      </p:sp>
      <p:pic>
        <p:nvPicPr>
          <p:cNvPr id="12" name="Imagen 11" descr="Interfaz de usuario gráfica&#10;&#10;El contenido generado por IA puede ser incorrecto.">
            <a:extLst>
              <a:ext uri="{FF2B5EF4-FFF2-40B4-BE49-F238E27FC236}">
                <a16:creationId xmlns:a16="http://schemas.microsoft.com/office/drawing/2014/main" id="{03F65BF6-3C03-E381-D5DB-CB6945F4DA07}"/>
              </a:ext>
            </a:extLst>
          </p:cNvPr>
          <p:cNvPicPr>
            <a:picLocks noChangeAspect="1"/>
          </p:cNvPicPr>
          <p:nvPr/>
        </p:nvPicPr>
        <p:blipFill>
          <a:blip r:embed="rId4"/>
          <a:stretch>
            <a:fillRect/>
          </a:stretch>
        </p:blipFill>
        <p:spPr>
          <a:xfrm>
            <a:off x="1904529" y="29132"/>
            <a:ext cx="4707318" cy="6724740"/>
          </a:xfrm>
          <a:prstGeom prst="rect">
            <a:avLst/>
          </a:prstGeom>
        </p:spPr>
      </p:pic>
      <p:sp>
        <p:nvSpPr>
          <p:cNvPr id="3" name="Title 1">
            <a:extLst>
              <a:ext uri="{FF2B5EF4-FFF2-40B4-BE49-F238E27FC236}">
                <a16:creationId xmlns:a16="http://schemas.microsoft.com/office/drawing/2014/main" id="{2F440BC6-A771-D8FA-4FCA-BFC544465AB7}"/>
              </a:ext>
            </a:extLst>
          </p:cNvPr>
          <p:cNvSpPr txBox="1">
            <a:spLocks/>
          </p:cNvSpPr>
          <p:nvPr/>
        </p:nvSpPr>
        <p:spPr>
          <a:xfrm>
            <a:off x="8237202" y="1241266"/>
            <a:ext cx="3550413" cy="31537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5200" b="0" i="0" kern="1200" dirty="0">
                <a:solidFill>
                  <a:schemeClr val="bg2"/>
                </a:solidFill>
                <a:latin typeface="+mj-lt"/>
                <a:ea typeface="+mj-ea"/>
                <a:cs typeface="+mj-cs"/>
              </a:rPr>
              <a:t>Appendix - WEB SCRAPING</a:t>
            </a:r>
          </a:p>
        </p:txBody>
      </p:sp>
    </p:spTree>
    <p:extLst>
      <p:ext uri="{BB962C8B-B14F-4D97-AF65-F5344CB8AC3E}">
        <p14:creationId xmlns:p14="http://schemas.microsoft.com/office/powerpoint/2010/main" val="3837656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6053C0D-1C3F-D91A-97D5-83DF681A6661}"/>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2E8B2A-6126-C0E2-7247-39C493564C36}"/>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2" name="Title 1">
            <a:extLst>
              <a:ext uri="{FF2B5EF4-FFF2-40B4-BE49-F238E27FC236}">
                <a16:creationId xmlns:a16="http://schemas.microsoft.com/office/drawing/2014/main" id="{0E8B0EF9-FCFD-A28D-BEC2-385E30907158}"/>
              </a:ext>
            </a:extLst>
          </p:cNvPr>
          <p:cNvSpPr txBox="1">
            <a:spLocks/>
          </p:cNvSpPr>
          <p:nvPr/>
        </p:nvSpPr>
        <p:spPr>
          <a:xfrm>
            <a:off x="786106" y="104077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Appendix - SQL</a:t>
            </a:r>
            <a:endParaRPr lang="en-US" dirty="0">
              <a:solidFill>
                <a:schemeClr val="bg1"/>
              </a:solidFill>
            </a:endParaRPr>
          </a:p>
        </p:txBody>
      </p:sp>
      <p:pic>
        <p:nvPicPr>
          <p:cNvPr id="4" name="Imagen 3" descr="Texto&#10;&#10;El contenido generado por IA puede ser incorrecto.">
            <a:extLst>
              <a:ext uri="{FF2B5EF4-FFF2-40B4-BE49-F238E27FC236}">
                <a16:creationId xmlns:a16="http://schemas.microsoft.com/office/drawing/2014/main" id="{70EB64A1-E856-DA02-B891-82D57FED279B}"/>
              </a:ext>
            </a:extLst>
          </p:cNvPr>
          <p:cNvPicPr>
            <a:picLocks noChangeAspect="1"/>
          </p:cNvPicPr>
          <p:nvPr/>
        </p:nvPicPr>
        <p:blipFill>
          <a:blip r:embed="rId4"/>
          <a:stretch>
            <a:fillRect/>
          </a:stretch>
        </p:blipFill>
        <p:spPr>
          <a:xfrm>
            <a:off x="3160718" y="2482687"/>
            <a:ext cx="6100977" cy="4230458"/>
          </a:xfrm>
          <a:prstGeom prst="rect">
            <a:avLst/>
          </a:prstGeom>
        </p:spPr>
      </p:pic>
    </p:spTree>
    <p:extLst>
      <p:ext uri="{BB962C8B-B14F-4D97-AF65-F5344CB8AC3E}">
        <p14:creationId xmlns:p14="http://schemas.microsoft.com/office/powerpoint/2010/main" val="290456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D88AD4-ACDC-48B4-6C27-850901142FC0}"/>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sp>
          <p:nvSpPr>
            <p:cNvPr id="1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CL"/>
            </a:p>
          </p:txBody>
        </p:sp>
      </p:grpSp>
      <p:sp>
        <p:nvSpPr>
          <p:cNvPr id="15" name="Rectangle 1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17"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s-CL"/>
          </a:p>
        </p:txBody>
      </p:sp>
      <p:sp>
        <p:nvSpPr>
          <p:cNvPr id="19" name="Rectangle 18">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CL"/>
          </a:p>
        </p:txBody>
      </p:sp>
      <p:sp>
        <p:nvSpPr>
          <p:cNvPr id="2" name="Title 1">
            <a:extLst>
              <a:ext uri="{FF2B5EF4-FFF2-40B4-BE49-F238E27FC236}">
                <a16:creationId xmlns:a16="http://schemas.microsoft.com/office/drawing/2014/main" id="{FAD99A64-69DB-DF64-4B54-F61110B1A9CB}"/>
              </a:ext>
            </a:extLst>
          </p:cNvPr>
          <p:cNvSpPr txBox="1">
            <a:spLocks/>
          </p:cNvSpPr>
          <p:nvPr/>
        </p:nvSpPr>
        <p:spPr>
          <a:xfrm>
            <a:off x="8160773" y="1113062"/>
            <a:ext cx="3382297" cy="32819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5200" b="0" i="0" kern="1200" dirty="0">
                <a:solidFill>
                  <a:srgbClr val="EBEBEB"/>
                </a:solidFill>
                <a:latin typeface="+mj-lt"/>
                <a:ea typeface="+mj-ea"/>
                <a:cs typeface="+mj-cs"/>
              </a:rPr>
              <a:t>Appendix – EDA Charts</a:t>
            </a:r>
          </a:p>
        </p:txBody>
      </p:sp>
      <p:sp>
        <p:nvSpPr>
          <p:cNvPr id="6" name="Slide Number Placeholder 5">
            <a:extLst>
              <a:ext uri="{FF2B5EF4-FFF2-40B4-BE49-F238E27FC236}">
                <a16:creationId xmlns:a16="http://schemas.microsoft.com/office/drawing/2014/main" id="{02861A18-C9EC-18AC-D3B2-58756A9241CD}"/>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52</a:t>
            </a:fld>
            <a:endParaRPr lang="en-US">
              <a:solidFill>
                <a:srgbClr val="FFFFFF"/>
              </a:solidFill>
            </a:endParaRPr>
          </a:p>
        </p:txBody>
      </p:sp>
      <p:pic>
        <p:nvPicPr>
          <p:cNvPr id="4" name="Imagen 3" descr="Texto&#10;&#10;El contenido generado por IA puede ser incorrecto.">
            <a:extLst>
              <a:ext uri="{FF2B5EF4-FFF2-40B4-BE49-F238E27FC236}">
                <a16:creationId xmlns:a16="http://schemas.microsoft.com/office/drawing/2014/main" id="{4CA2B124-5209-6535-75B5-3E08204ACE6B}"/>
              </a:ext>
            </a:extLst>
          </p:cNvPr>
          <p:cNvPicPr>
            <a:picLocks noChangeAspect="1"/>
          </p:cNvPicPr>
          <p:nvPr/>
        </p:nvPicPr>
        <p:blipFill>
          <a:blip r:embed="rId4"/>
          <a:stretch>
            <a:fillRect/>
          </a:stretch>
        </p:blipFill>
        <p:spPr>
          <a:xfrm>
            <a:off x="1461255" y="1113063"/>
            <a:ext cx="5767923"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11531669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2055938"/>
            <a:ext cx="5316072" cy="467655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5200" dirty="0">
                <a:solidFill>
                  <a:schemeClr val="accent3">
                    <a:lumMod val="25000"/>
                  </a:schemeClr>
                </a:solidFill>
                <a:latin typeface="Abadi"/>
              </a:rPr>
              <a:t>1. Data collection:</a:t>
            </a:r>
          </a:p>
          <a:p>
            <a:pPr lvl="1">
              <a:lnSpc>
                <a:spcPct val="120000"/>
              </a:lnSpc>
              <a:spcBef>
                <a:spcPts val="1400"/>
              </a:spcBef>
            </a:pPr>
            <a:r>
              <a:rPr lang="en-US" sz="5200" dirty="0">
                <a:solidFill>
                  <a:schemeClr val="bg2">
                    <a:lumMod val="50000"/>
                  </a:schemeClr>
                </a:solidFill>
                <a:latin typeface="Abadi"/>
              </a:rPr>
              <a:t>REST API</a:t>
            </a:r>
          </a:p>
          <a:p>
            <a:pPr lvl="1">
              <a:lnSpc>
                <a:spcPct val="120000"/>
              </a:lnSpc>
              <a:spcBef>
                <a:spcPts val="1400"/>
              </a:spcBef>
            </a:pPr>
            <a:r>
              <a:rPr lang="en-US" sz="5200" dirty="0">
                <a:solidFill>
                  <a:schemeClr val="bg2">
                    <a:lumMod val="50000"/>
                  </a:schemeClr>
                </a:solidFill>
                <a:latin typeface="Abadi"/>
              </a:rPr>
              <a:t>Web Scraping </a:t>
            </a:r>
          </a:p>
          <a:p>
            <a:pPr marL="0" indent="0">
              <a:lnSpc>
                <a:spcPct val="120000"/>
              </a:lnSpc>
              <a:spcBef>
                <a:spcPts val="1400"/>
              </a:spcBef>
              <a:buNone/>
            </a:pPr>
            <a:r>
              <a:rPr lang="en-US" sz="5200" dirty="0">
                <a:solidFill>
                  <a:schemeClr val="accent3">
                    <a:lumMod val="25000"/>
                  </a:schemeClr>
                </a:solidFill>
                <a:latin typeface="Abadi"/>
              </a:rPr>
              <a:t>2. Perform data wrangling</a:t>
            </a:r>
          </a:p>
          <a:p>
            <a:pPr lvl="1">
              <a:lnSpc>
                <a:spcPct val="120000"/>
              </a:lnSpc>
              <a:spcBef>
                <a:spcPts val="1400"/>
              </a:spcBef>
            </a:pPr>
            <a:r>
              <a:rPr lang="en-US" sz="5200" dirty="0">
                <a:solidFill>
                  <a:schemeClr val="bg2">
                    <a:lumMod val="50000"/>
                  </a:schemeClr>
                </a:solidFill>
                <a:latin typeface="Abadi"/>
              </a:rPr>
              <a:t>The .</a:t>
            </a:r>
            <a:r>
              <a:rPr lang="en-US" sz="5200" dirty="0" err="1">
                <a:solidFill>
                  <a:schemeClr val="bg2">
                    <a:lumMod val="50000"/>
                  </a:schemeClr>
                </a:solidFill>
                <a:latin typeface="Abadi"/>
              </a:rPr>
              <a:t>fillna</a:t>
            </a:r>
            <a:r>
              <a:rPr lang="en-US" sz="5200" dirty="0">
                <a:solidFill>
                  <a:schemeClr val="bg2">
                    <a:lumMod val="50000"/>
                  </a:schemeClr>
                </a:solidFill>
                <a:latin typeface="Abadi"/>
              </a:rPr>
              <a:t>() method was used to remove null values.</a:t>
            </a:r>
          </a:p>
          <a:p>
            <a:pPr lvl="1">
              <a:lnSpc>
                <a:spcPct val="120000"/>
              </a:lnSpc>
              <a:spcBef>
                <a:spcPts val="1400"/>
              </a:spcBef>
            </a:pPr>
            <a:r>
              <a:rPr lang="en-US" sz="5200" dirty="0">
                <a:solidFill>
                  <a:schemeClr val="bg2">
                    <a:lumMod val="50000"/>
                  </a:schemeClr>
                </a:solidFill>
                <a:latin typeface="Abadi"/>
              </a:rPr>
              <a:t>The .</a:t>
            </a:r>
            <a:r>
              <a:rPr lang="en-US" sz="5200" dirty="0" err="1">
                <a:solidFill>
                  <a:schemeClr val="bg2">
                    <a:lumMod val="50000"/>
                  </a:schemeClr>
                </a:solidFill>
                <a:latin typeface="Abadi"/>
              </a:rPr>
              <a:t>value_counts</a:t>
            </a:r>
            <a:r>
              <a:rPr lang="en-US" sz="5200" dirty="0">
                <a:solidFill>
                  <a:schemeClr val="bg2">
                    <a:lumMod val="50000"/>
                  </a:schemeClr>
                </a:solidFill>
                <a:latin typeface="Abadi"/>
              </a:rPr>
              <a:t>() method was used to determine</a:t>
            </a:r>
            <a:br>
              <a:rPr lang="en-US" sz="5200" dirty="0">
                <a:solidFill>
                  <a:schemeClr val="bg2">
                    <a:lumMod val="50000"/>
                  </a:schemeClr>
                </a:solidFill>
                <a:latin typeface="Abadi"/>
              </a:rPr>
            </a:br>
            <a:r>
              <a:rPr lang="en-US" sz="5200" dirty="0">
                <a:solidFill>
                  <a:schemeClr val="bg2">
                    <a:lumMod val="50000"/>
                  </a:schemeClr>
                </a:solidFill>
                <a:latin typeface="Abadi"/>
              </a:rPr>
              <a:t>the number of launches at each site, the number of </a:t>
            </a:r>
            <a:br>
              <a:rPr lang="en-US" sz="5200" dirty="0">
                <a:solidFill>
                  <a:schemeClr val="bg2">
                    <a:lumMod val="50000"/>
                  </a:schemeClr>
                </a:solidFill>
                <a:latin typeface="Abadi"/>
              </a:rPr>
            </a:br>
            <a:r>
              <a:rPr lang="en-US" sz="5200" dirty="0">
                <a:solidFill>
                  <a:schemeClr val="bg2">
                    <a:lumMod val="50000"/>
                  </a:schemeClr>
                </a:solidFill>
                <a:latin typeface="Abadi"/>
              </a:rPr>
              <a:t>orbits in each location, and mission results by orbit type.</a:t>
            </a:r>
          </a:p>
          <a:p>
            <a:pPr lvl="1">
              <a:lnSpc>
                <a:spcPct val="120000"/>
              </a:lnSpc>
              <a:spcBef>
                <a:spcPts val="1400"/>
              </a:spcBef>
            </a:pPr>
            <a:r>
              <a:rPr lang="en-US" sz="5200" dirty="0">
                <a:solidFill>
                  <a:schemeClr val="bg2">
                    <a:lumMod val="50000"/>
                  </a:schemeClr>
                </a:solidFill>
                <a:latin typeface="Abadi"/>
              </a:rPr>
              <a:t>A landing result label was created. A 0 indicates a</a:t>
            </a:r>
            <a:br>
              <a:rPr lang="en-US" sz="5200" dirty="0">
                <a:solidFill>
                  <a:schemeClr val="bg2">
                    <a:lumMod val="50000"/>
                  </a:schemeClr>
                </a:solidFill>
                <a:latin typeface="Abadi"/>
              </a:rPr>
            </a:br>
            <a:r>
              <a:rPr lang="en-US" sz="5200" dirty="0">
                <a:solidFill>
                  <a:schemeClr val="bg2">
                    <a:lumMod val="50000"/>
                  </a:schemeClr>
                </a:solidFill>
                <a:latin typeface="Abadi"/>
              </a:rPr>
              <a:t>failure to land, and a 1 indicates a successful landing.</a:t>
            </a:r>
          </a:p>
          <a:p>
            <a:pPr marL="0" indent="0">
              <a:lnSpc>
                <a:spcPct val="120000"/>
              </a:lnSpc>
              <a:spcBef>
                <a:spcPts val="1400"/>
              </a:spcBef>
              <a:buNone/>
            </a:pPr>
            <a:r>
              <a:rPr lang="en-US" sz="5200" dirty="0">
                <a:solidFill>
                  <a:schemeClr val="accent3">
                    <a:lumMod val="25000"/>
                  </a:schemeClr>
                </a:solidFill>
                <a:latin typeface="Abadi"/>
              </a:rPr>
              <a:t>3.  Perform exploratory data analysis (EDA) using visualization and SQL</a:t>
            </a:r>
          </a:p>
          <a:p>
            <a:pPr lvl="1">
              <a:lnSpc>
                <a:spcPct val="120000"/>
              </a:lnSpc>
              <a:spcBef>
                <a:spcPts val="1400"/>
              </a:spcBef>
            </a:pPr>
            <a:r>
              <a:rPr lang="en-US" sz="5200" dirty="0">
                <a:solidFill>
                  <a:schemeClr val="bg2">
                    <a:lumMod val="50000"/>
                  </a:schemeClr>
                </a:solidFill>
                <a:latin typeface="Abadi"/>
              </a:rPr>
              <a:t>SQL queries are used to manipulate and evaluate the dataset.</a:t>
            </a:r>
          </a:p>
          <a:p>
            <a:pPr lvl="1">
              <a:lnSpc>
                <a:spcPct val="120000"/>
              </a:lnSpc>
              <a:spcBef>
                <a:spcPts val="1400"/>
              </a:spcBef>
            </a:pPr>
            <a:r>
              <a:rPr lang="en-US" sz="5200" dirty="0">
                <a:solidFill>
                  <a:schemeClr val="bg2">
                    <a:lumMod val="50000"/>
                  </a:schemeClr>
                </a:solidFill>
                <a:latin typeface="Abadi"/>
              </a:rPr>
              <a:t>Pandas and Matplotlib libraries are used to generate </a:t>
            </a:r>
            <a:br>
              <a:rPr lang="en-US" sz="5200" dirty="0">
                <a:solidFill>
                  <a:schemeClr val="bg2">
                    <a:lumMod val="50000"/>
                  </a:schemeClr>
                </a:solidFill>
                <a:latin typeface="Abadi"/>
              </a:rPr>
            </a:br>
            <a:r>
              <a:rPr lang="en-US" sz="5200" dirty="0">
                <a:solidFill>
                  <a:schemeClr val="bg2">
                    <a:lumMod val="50000"/>
                  </a:schemeClr>
                </a:solidFill>
                <a:latin typeface="Abadi"/>
              </a:rPr>
              <a:t>visualizations and observe relationships between variables </a:t>
            </a:r>
            <a:br>
              <a:rPr lang="en-US" sz="5200" dirty="0">
                <a:solidFill>
                  <a:schemeClr val="bg2">
                    <a:lumMod val="50000"/>
                  </a:schemeClr>
                </a:solidFill>
                <a:latin typeface="Abadi"/>
              </a:rPr>
            </a:br>
            <a:r>
              <a:rPr lang="en-US" sz="5200" dirty="0">
                <a:solidFill>
                  <a:schemeClr val="bg2">
                    <a:lumMod val="50000"/>
                  </a:schemeClr>
                </a:solidFill>
                <a:latin typeface="Abadi"/>
              </a:rPr>
              <a:t>and identify patterns.</a:t>
            </a:r>
            <a:endParaRPr lang="en-US" sz="5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103729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Methodology Summary</a:t>
            </a:r>
            <a:endParaRPr lang="en-US" dirty="0">
              <a:solidFill>
                <a:schemeClr val="bg1"/>
              </a:solidFill>
            </a:endParaRPr>
          </a:p>
        </p:txBody>
      </p:sp>
      <p:sp>
        <p:nvSpPr>
          <p:cNvPr id="2" name="Content Placeholder 2">
            <a:extLst>
              <a:ext uri="{FF2B5EF4-FFF2-40B4-BE49-F238E27FC236}">
                <a16:creationId xmlns:a16="http://schemas.microsoft.com/office/drawing/2014/main" id="{1BC6B3D8-576E-62E8-9DBB-1E77D8A98D05}"/>
              </a:ext>
            </a:extLst>
          </p:cNvPr>
          <p:cNvSpPr txBox="1">
            <a:spLocks/>
          </p:cNvSpPr>
          <p:nvPr/>
        </p:nvSpPr>
        <p:spPr>
          <a:xfrm>
            <a:off x="6086082" y="2435474"/>
            <a:ext cx="5387788" cy="415358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300" dirty="0">
                <a:solidFill>
                  <a:schemeClr val="accent3">
                    <a:lumMod val="25000"/>
                  </a:schemeClr>
                </a:solidFill>
                <a:latin typeface="Abadi"/>
              </a:rPr>
              <a:t>4. Perform interactive visual analytics using Folium and </a:t>
            </a:r>
            <a:r>
              <a:rPr lang="en-US" sz="1300" dirty="0" err="1">
                <a:solidFill>
                  <a:schemeClr val="accent3">
                    <a:lumMod val="25000"/>
                  </a:schemeClr>
                </a:solidFill>
                <a:latin typeface="Abadi"/>
              </a:rPr>
              <a:t>Plotly</a:t>
            </a:r>
            <a:r>
              <a:rPr lang="en-US" sz="1300" dirty="0">
                <a:solidFill>
                  <a:schemeClr val="accent3">
                    <a:lumMod val="25000"/>
                  </a:schemeClr>
                </a:solidFill>
                <a:latin typeface="Abadi"/>
              </a:rPr>
              <a:t> Dash</a:t>
            </a:r>
          </a:p>
          <a:p>
            <a:pPr lvl="1">
              <a:lnSpc>
                <a:spcPct val="120000"/>
              </a:lnSpc>
              <a:spcBef>
                <a:spcPts val="1400"/>
              </a:spcBef>
            </a:pPr>
            <a:r>
              <a:rPr lang="en-US" sz="1300" dirty="0">
                <a:solidFill>
                  <a:schemeClr val="bg2">
                    <a:lumMod val="50000"/>
                  </a:schemeClr>
                </a:solidFill>
                <a:latin typeface="Abadi"/>
              </a:rPr>
              <a:t>A geospatial analysis was performed using Folium.</a:t>
            </a:r>
          </a:p>
          <a:p>
            <a:pPr lvl="1">
              <a:lnSpc>
                <a:spcPct val="120000"/>
              </a:lnSpc>
              <a:spcBef>
                <a:spcPts val="1400"/>
              </a:spcBef>
            </a:pPr>
            <a:r>
              <a:rPr lang="en-US" sz="1300" dirty="0">
                <a:solidFill>
                  <a:schemeClr val="bg2">
                    <a:lumMod val="50000"/>
                  </a:schemeClr>
                </a:solidFill>
                <a:latin typeface="Abadi"/>
              </a:rPr>
              <a:t>An interactive dashboard was created using </a:t>
            </a:r>
            <a:r>
              <a:rPr lang="en-US" sz="1300" dirty="0" err="1">
                <a:solidFill>
                  <a:schemeClr val="bg2">
                    <a:lumMod val="50000"/>
                  </a:schemeClr>
                </a:solidFill>
                <a:latin typeface="Abadi"/>
              </a:rPr>
              <a:t>Plotly</a:t>
            </a:r>
            <a:r>
              <a:rPr lang="en-US" sz="1300" dirty="0">
                <a:solidFill>
                  <a:schemeClr val="bg2">
                    <a:lumMod val="50000"/>
                  </a:schemeClr>
                </a:solidFill>
                <a:latin typeface="Abadi"/>
              </a:rPr>
              <a:t> Dash.</a:t>
            </a:r>
          </a:p>
          <a:p>
            <a:pPr marL="0" indent="0">
              <a:lnSpc>
                <a:spcPct val="120000"/>
              </a:lnSpc>
              <a:spcBef>
                <a:spcPts val="1400"/>
              </a:spcBef>
              <a:buNone/>
            </a:pPr>
            <a:r>
              <a:rPr lang="en-US" sz="1300" dirty="0">
                <a:solidFill>
                  <a:schemeClr val="accent3">
                    <a:lumMod val="25000"/>
                  </a:schemeClr>
                </a:solidFill>
                <a:latin typeface="Abadi"/>
              </a:rPr>
              <a:t>5. Perform predictive analysis using classification models</a:t>
            </a:r>
          </a:p>
          <a:p>
            <a:pPr lvl="1">
              <a:lnSpc>
                <a:spcPct val="120000"/>
              </a:lnSpc>
              <a:spcBef>
                <a:spcPts val="1400"/>
              </a:spcBef>
            </a:pPr>
            <a:r>
              <a:rPr lang="en-US" sz="1300" dirty="0">
                <a:solidFill>
                  <a:schemeClr val="bg2">
                    <a:lumMod val="50000"/>
                  </a:schemeClr>
                </a:solidFill>
                <a:latin typeface="Abadi"/>
              </a:rPr>
              <a:t>The Scikit-Learn library was used to preprocess and standardize the data, splitting the data into training and test data. Classification models were trained and hyperparameters were identified using </a:t>
            </a:r>
            <a:r>
              <a:rPr lang="en-US" sz="1300" dirty="0" err="1">
                <a:solidFill>
                  <a:schemeClr val="bg2">
                    <a:lumMod val="50000"/>
                  </a:schemeClr>
                </a:solidFill>
                <a:latin typeface="Abadi"/>
              </a:rPr>
              <a:t>GridSearchCV</a:t>
            </a:r>
            <a:r>
              <a:rPr lang="en-US" sz="1300" dirty="0">
                <a:solidFill>
                  <a:schemeClr val="bg2">
                    <a:lumMod val="50000"/>
                  </a:schemeClr>
                </a:solidFill>
                <a:latin typeface="Abadi"/>
              </a:rPr>
              <a:t>.</a:t>
            </a:r>
          </a:p>
          <a:p>
            <a:pPr lvl="1">
              <a:lnSpc>
                <a:spcPct val="120000"/>
              </a:lnSpc>
              <a:spcBef>
                <a:spcPts val="1400"/>
              </a:spcBef>
            </a:pPr>
            <a:r>
              <a:rPr lang="en-US" sz="1300" dirty="0">
                <a:solidFill>
                  <a:schemeClr val="bg2">
                    <a:lumMod val="50000"/>
                  </a:schemeClr>
                </a:solidFill>
                <a:latin typeface="Abadi"/>
              </a:rPr>
              <a:t>Confusion matrices for the classification models were plotted.</a:t>
            </a:r>
          </a:p>
          <a:p>
            <a:pPr lvl="1">
              <a:lnSpc>
                <a:spcPct val="120000"/>
              </a:lnSpc>
              <a:spcBef>
                <a:spcPts val="1400"/>
              </a:spcBef>
            </a:pPr>
            <a:r>
              <a:rPr lang="en-US" sz="1300" dirty="0">
                <a:solidFill>
                  <a:schemeClr val="bg2">
                    <a:lumMod val="50000"/>
                  </a:schemeClr>
                </a:solidFill>
                <a:latin typeface="Abadi"/>
              </a:rPr>
              <a:t>The accuracy of the classification models was evaluated.</a:t>
            </a:r>
            <a:endParaRPr lang="en-US" sz="13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46847" y="2309971"/>
            <a:ext cx="5773271" cy="3911536"/>
          </a:xfrm>
          <a:prstGeom prst="rect">
            <a:avLst/>
          </a:prstGeom>
        </p:spPr>
        <p:txBody>
          <a:bodyPr vert="horz" lIns="91440" tIns="45720" rIns="91440" bIns="45720" rtlCol="0" anchor="t">
            <a:normAutofit fontScale="25000" lnSpcReduction="20000"/>
          </a:bodyPr>
          <a:lstStyle/>
          <a:p>
            <a:pPr>
              <a:lnSpc>
                <a:spcPct val="100000"/>
              </a:lnSpc>
              <a:spcBef>
                <a:spcPts val="1400"/>
              </a:spcBef>
            </a:pPr>
            <a:r>
              <a:rPr lang="en-US" sz="6000" dirty="0">
                <a:solidFill>
                  <a:schemeClr val="accent3">
                    <a:lumMod val="25000"/>
                  </a:schemeClr>
                </a:solidFill>
                <a:latin typeface="Abadi" panose="020B0604020104020204" pitchFamily="34" charset="0"/>
              </a:rPr>
              <a:t>1. Sent a GET request to the Rocket Launch REST API ➡️ Retrieved data on rockets, payloads, launch sites, and launch results.</a:t>
            </a:r>
          </a:p>
          <a:p>
            <a:pPr>
              <a:lnSpc>
                <a:spcPct val="100000"/>
              </a:lnSpc>
              <a:spcBef>
                <a:spcPts val="1400"/>
              </a:spcBef>
            </a:pPr>
            <a:r>
              <a:rPr lang="en-US" sz="6000" dirty="0">
                <a:solidFill>
                  <a:schemeClr val="accent3">
                    <a:lumMod val="25000"/>
                  </a:schemeClr>
                </a:solidFill>
                <a:latin typeface="Abadi" panose="020B0604020104020204" pitchFamily="34" charset="0"/>
              </a:rPr>
              <a:t>2. Converted the API to JSON format and loaded it into a Pandas </a:t>
            </a:r>
            <a:r>
              <a:rPr lang="en-US" sz="6000" dirty="0" err="1">
                <a:solidFill>
                  <a:schemeClr val="accent3">
                    <a:lumMod val="25000"/>
                  </a:schemeClr>
                </a:solidFill>
                <a:latin typeface="Abadi" panose="020B0604020104020204" pitchFamily="34" charset="0"/>
              </a:rPr>
              <a:t>DataFrame</a:t>
            </a:r>
            <a:r>
              <a:rPr lang="en-US" sz="6000" dirty="0">
                <a:solidFill>
                  <a:schemeClr val="accent3">
                    <a:lumMod val="25000"/>
                  </a:schemeClr>
                </a:solidFill>
                <a:latin typeface="Abadi" panose="020B0604020104020204" pitchFamily="34" charset="0"/>
              </a:rPr>
              <a:t>. ➡️ To explore and manipulate the data.</a:t>
            </a:r>
          </a:p>
          <a:p>
            <a:pPr>
              <a:lnSpc>
                <a:spcPct val="100000"/>
              </a:lnSpc>
              <a:spcBef>
                <a:spcPts val="1400"/>
              </a:spcBef>
            </a:pPr>
            <a:r>
              <a:rPr lang="en-US" sz="6000" dirty="0">
                <a:solidFill>
                  <a:schemeClr val="accent3">
                    <a:lumMod val="25000"/>
                  </a:schemeClr>
                </a:solidFill>
                <a:latin typeface="Abadi" panose="020B0604020104020204" pitchFamily="34" charset="0"/>
              </a:rPr>
              <a:t>3. Performed data cleaning:</a:t>
            </a:r>
            <a:br>
              <a:rPr lang="en-US" sz="6000" dirty="0">
                <a:solidFill>
                  <a:schemeClr val="accent3">
                    <a:lumMod val="25000"/>
                  </a:schemeClr>
                </a:solidFill>
                <a:latin typeface="Abadi" panose="020B0604020104020204" pitchFamily="34" charset="0"/>
              </a:rPr>
            </a:br>
            <a:r>
              <a:rPr lang="en-US" sz="6000" dirty="0">
                <a:solidFill>
                  <a:schemeClr val="accent3">
                    <a:lumMod val="25000"/>
                  </a:schemeClr>
                </a:solidFill>
                <a:latin typeface="Abadi" panose="020B0604020104020204" pitchFamily="34" charset="0"/>
              </a:rPr>
              <a:t>Managed missing values.</a:t>
            </a:r>
            <a:br>
              <a:rPr lang="en-US" sz="6000" dirty="0">
                <a:solidFill>
                  <a:schemeClr val="accent3">
                    <a:lumMod val="25000"/>
                  </a:schemeClr>
                </a:solidFill>
                <a:latin typeface="Abadi" panose="020B0604020104020204" pitchFamily="34" charset="0"/>
              </a:rPr>
            </a:br>
            <a:r>
              <a:rPr lang="en-US" sz="6000" dirty="0">
                <a:solidFill>
                  <a:schemeClr val="accent3">
                    <a:lumMod val="25000"/>
                  </a:schemeClr>
                </a:solidFill>
                <a:latin typeface="Abadi" panose="020B0604020104020204" pitchFamily="34" charset="0"/>
              </a:rPr>
              <a:t>Defined lists to organize the data.</a:t>
            </a:r>
            <a:br>
              <a:rPr lang="en-US" sz="6000" dirty="0">
                <a:solidFill>
                  <a:schemeClr val="accent3">
                    <a:lumMod val="25000"/>
                  </a:schemeClr>
                </a:solidFill>
                <a:latin typeface="Abadi" panose="020B0604020104020204" pitchFamily="34" charset="0"/>
              </a:rPr>
            </a:br>
            <a:r>
              <a:rPr lang="en-US" sz="6000" dirty="0">
                <a:solidFill>
                  <a:schemeClr val="accent3">
                    <a:lumMod val="25000"/>
                  </a:schemeClr>
                </a:solidFill>
                <a:latin typeface="Abadi" panose="020B0604020104020204" pitchFamily="34" charset="0"/>
              </a:rPr>
              <a:t>Extracted key columns such as rocket name, launch date, payload mass, etc.</a:t>
            </a:r>
          </a:p>
          <a:p>
            <a:pPr>
              <a:lnSpc>
                <a:spcPct val="100000"/>
              </a:lnSpc>
              <a:spcBef>
                <a:spcPts val="1400"/>
              </a:spcBef>
            </a:pPr>
            <a:r>
              <a:rPr lang="en-US" sz="6000" dirty="0">
                <a:solidFill>
                  <a:schemeClr val="accent3">
                    <a:lumMod val="25000"/>
                  </a:schemeClr>
                </a:solidFill>
                <a:latin typeface="Abadi" panose="020B0604020104020204" pitchFamily="34" charset="0"/>
              </a:rPr>
              <a:t>4. Created the dataset:</a:t>
            </a:r>
            <a:br>
              <a:rPr lang="en-US" sz="6000" dirty="0">
                <a:solidFill>
                  <a:schemeClr val="accent3">
                    <a:lumMod val="25000"/>
                  </a:schemeClr>
                </a:solidFill>
                <a:latin typeface="Abadi" panose="020B0604020104020204" pitchFamily="34" charset="0"/>
              </a:rPr>
            </a:br>
            <a:r>
              <a:rPr lang="en-US" sz="6000" dirty="0">
                <a:solidFill>
                  <a:schemeClr val="accent3">
                    <a:lumMod val="25000"/>
                  </a:schemeClr>
                </a:solidFill>
                <a:latin typeface="Abadi" panose="020B0604020104020204" pitchFamily="34" charset="0"/>
              </a:rPr>
              <a:t>A dictionary with the extracted lists.</a:t>
            </a:r>
            <a:br>
              <a:rPr lang="en-US" sz="6000" dirty="0">
                <a:solidFill>
                  <a:schemeClr val="accent3">
                    <a:lumMod val="25000"/>
                  </a:schemeClr>
                </a:solidFill>
                <a:latin typeface="Abadi" panose="020B0604020104020204" pitchFamily="34" charset="0"/>
              </a:rPr>
            </a:br>
            <a:r>
              <a:rPr lang="en-US" sz="6000" dirty="0">
                <a:solidFill>
                  <a:schemeClr val="accent3">
                    <a:lumMod val="25000"/>
                  </a:schemeClr>
                </a:solidFill>
                <a:latin typeface="Abadi" panose="020B0604020104020204" pitchFamily="34" charset="0"/>
              </a:rPr>
              <a:t>Created a new Pandas </a:t>
            </a:r>
            <a:r>
              <a:rPr lang="en-US" sz="6000" dirty="0" err="1">
                <a:solidFill>
                  <a:schemeClr val="accent3">
                    <a:lumMod val="25000"/>
                  </a:schemeClr>
                </a:solidFill>
                <a:latin typeface="Abadi" panose="020B0604020104020204" pitchFamily="34" charset="0"/>
              </a:rPr>
              <a:t>DataFrame</a:t>
            </a:r>
            <a:r>
              <a:rPr lang="en-US" sz="6000" dirty="0">
                <a:solidFill>
                  <a:schemeClr val="accent3">
                    <a:lumMod val="25000"/>
                  </a:schemeClr>
                </a:solidFill>
                <a:latin typeface="Abadi" panose="020B0604020104020204" pitchFamily="34" charset="0"/>
              </a:rPr>
              <a:t> from the dictionary.</a:t>
            </a:r>
          </a:p>
          <a:p>
            <a:pPr>
              <a:lnSpc>
                <a:spcPct val="100000"/>
              </a:lnSpc>
              <a:spcBef>
                <a:spcPts val="1400"/>
              </a:spcBef>
            </a:pPr>
            <a:r>
              <a:rPr lang="en-US" sz="6000" dirty="0">
                <a:solidFill>
                  <a:schemeClr val="accent3">
                    <a:lumMod val="25000"/>
                  </a:schemeClr>
                </a:solidFill>
                <a:latin typeface="Abadi" panose="020B0604020104020204" pitchFamily="34" charset="0"/>
              </a:rPr>
              <a:t>5. Filtered the dataset to contain only Falcon 9 launches.</a:t>
            </a:r>
            <a:br>
              <a:rPr lang="en-US" sz="6000" dirty="0">
                <a:solidFill>
                  <a:schemeClr val="accent3">
                    <a:lumMod val="25000"/>
                  </a:schemeClr>
                </a:solidFill>
                <a:latin typeface="Abadi" panose="020B0604020104020204" pitchFamily="34" charset="0"/>
              </a:rPr>
            </a:br>
            <a:r>
              <a:rPr lang="en-US" sz="6000" dirty="0">
                <a:solidFill>
                  <a:schemeClr val="accent3">
                    <a:lumMod val="25000"/>
                  </a:schemeClr>
                </a:solidFill>
                <a:latin typeface="Abadi" panose="020B0604020104020204" pitchFamily="34" charset="0"/>
              </a:rPr>
              <a:t>Reset the </a:t>
            </a:r>
            <a:r>
              <a:rPr lang="en-US" sz="6000" dirty="0" err="1">
                <a:solidFill>
                  <a:schemeClr val="accent3">
                    <a:lumMod val="25000"/>
                  </a:schemeClr>
                </a:solidFill>
                <a:latin typeface="Abadi" panose="020B0604020104020204" pitchFamily="34" charset="0"/>
              </a:rPr>
              <a:t>FlightNumber</a:t>
            </a:r>
            <a:r>
              <a:rPr lang="en-US" sz="6000" dirty="0">
                <a:solidFill>
                  <a:schemeClr val="accent3">
                    <a:lumMod val="25000"/>
                  </a:schemeClr>
                </a:solidFill>
                <a:latin typeface="Abadi" panose="020B0604020104020204" pitchFamily="34" charset="0"/>
              </a:rPr>
              <a:t> index.</a:t>
            </a:r>
            <a:br>
              <a:rPr lang="en-US" sz="6000" dirty="0">
                <a:solidFill>
                  <a:schemeClr val="accent3">
                    <a:lumMod val="25000"/>
                  </a:schemeClr>
                </a:solidFill>
                <a:latin typeface="Abadi" panose="020B0604020104020204" pitchFamily="34" charset="0"/>
              </a:rPr>
            </a:br>
            <a:r>
              <a:rPr lang="en-US" sz="6000" dirty="0">
                <a:solidFill>
                  <a:schemeClr val="accent3">
                    <a:lumMod val="25000"/>
                  </a:schemeClr>
                </a:solidFill>
                <a:latin typeface="Abadi" panose="020B0604020104020204" pitchFamily="34" charset="0"/>
              </a:rPr>
              <a:t>Replace missing </a:t>
            </a:r>
            <a:r>
              <a:rPr lang="en-US" sz="6000" dirty="0" err="1">
                <a:solidFill>
                  <a:schemeClr val="accent3">
                    <a:lumMod val="25000"/>
                  </a:schemeClr>
                </a:solidFill>
                <a:latin typeface="Abadi" panose="020B0604020104020204" pitchFamily="34" charset="0"/>
              </a:rPr>
              <a:t>PayloadMass</a:t>
            </a:r>
            <a:r>
              <a:rPr lang="en-US" sz="6000" dirty="0">
                <a:solidFill>
                  <a:schemeClr val="accent3">
                    <a:lumMod val="25000"/>
                  </a:schemeClr>
                </a:solidFill>
                <a:latin typeface="Abadi" panose="020B0604020104020204" pitchFamily="34" charset="0"/>
              </a:rPr>
              <a:t> values ​​with the average payload mass</a:t>
            </a:r>
            <a:r>
              <a:rPr lang="en-US" sz="5600" dirty="0">
                <a:solidFill>
                  <a:schemeClr val="accent3">
                    <a:lumMod val="25000"/>
                  </a:schemeClr>
                </a:solidFill>
                <a:latin typeface="Abadi" panose="020B0604020104020204" pitchFamily="34" charset="0"/>
              </a:rPr>
              <a:t>.</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10283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Data Collection – SpaceX API</a:t>
            </a:r>
          </a:p>
        </p:txBody>
      </p:sp>
      <p:pic>
        <p:nvPicPr>
          <p:cNvPr id="7" name="Imagen 6" descr="Interfaz de usuario gráfica, Texto, Aplicación, Correo electrónico&#10;&#10;El contenido generado por IA puede ser incorrecto.">
            <a:extLst>
              <a:ext uri="{FF2B5EF4-FFF2-40B4-BE49-F238E27FC236}">
                <a16:creationId xmlns:a16="http://schemas.microsoft.com/office/drawing/2014/main" id="{A5383D07-E890-BEF5-4FB6-56289B3D6548}"/>
              </a:ext>
            </a:extLst>
          </p:cNvPr>
          <p:cNvPicPr>
            <a:picLocks noChangeAspect="1"/>
          </p:cNvPicPr>
          <p:nvPr/>
        </p:nvPicPr>
        <p:blipFill>
          <a:blip r:embed="rId4"/>
          <a:stretch>
            <a:fillRect/>
          </a:stretch>
        </p:blipFill>
        <p:spPr>
          <a:xfrm>
            <a:off x="6732492" y="2283075"/>
            <a:ext cx="4625791" cy="2097566"/>
          </a:xfrm>
          <a:prstGeom prst="rect">
            <a:avLst/>
          </a:prstGeom>
        </p:spPr>
      </p:pic>
      <p:pic>
        <p:nvPicPr>
          <p:cNvPr id="9" name="Imagen 8" descr="Interfaz de usuario gráfica, Texto, Aplicación&#10;&#10;El contenido generado por IA puede ser incorrecto.">
            <a:extLst>
              <a:ext uri="{FF2B5EF4-FFF2-40B4-BE49-F238E27FC236}">
                <a16:creationId xmlns:a16="http://schemas.microsoft.com/office/drawing/2014/main" id="{E1EDD9BF-69B1-4C39-FD07-329184E5DE2E}"/>
              </a:ext>
            </a:extLst>
          </p:cNvPr>
          <p:cNvPicPr>
            <a:picLocks noChangeAspect="1"/>
          </p:cNvPicPr>
          <p:nvPr/>
        </p:nvPicPr>
        <p:blipFill>
          <a:blip r:embed="rId5"/>
          <a:stretch>
            <a:fillRect/>
          </a:stretch>
        </p:blipFill>
        <p:spPr>
          <a:xfrm>
            <a:off x="6760881" y="4364234"/>
            <a:ext cx="4524729" cy="2460818"/>
          </a:xfrm>
          <a:prstGeom prst="rect">
            <a:avLst/>
          </a:prstGeom>
        </p:spPr>
      </p:pic>
      <p:sp>
        <p:nvSpPr>
          <p:cNvPr id="2" name="Rectángulo: esquinas redondeadas 1">
            <a:extLst>
              <a:ext uri="{FF2B5EF4-FFF2-40B4-BE49-F238E27FC236}">
                <a16:creationId xmlns:a16="http://schemas.microsoft.com/office/drawing/2014/main" id="{1FB7D384-3E52-F696-6987-5D8DE1949312}"/>
              </a:ext>
            </a:extLst>
          </p:cNvPr>
          <p:cNvSpPr/>
          <p:nvPr/>
        </p:nvSpPr>
        <p:spPr>
          <a:xfrm>
            <a:off x="143433" y="6463553"/>
            <a:ext cx="6617447" cy="268941"/>
          </a:xfrm>
          <a:prstGeom prst="roundRect">
            <a:avLst/>
          </a:prstGeom>
          <a:solidFill>
            <a:schemeClr val="tx2">
              <a:lumMod val="20000"/>
              <a:lumOff val="80000"/>
            </a:schemeClr>
          </a:solidFill>
          <a:ln>
            <a:solidFill>
              <a:srgbClr val="622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CuadroTexto 4">
            <a:extLst>
              <a:ext uri="{FF2B5EF4-FFF2-40B4-BE49-F238E27FC236}">
                <a16:creationId xmlns:a16="http://schemas.microsoft.com/office/drawing/2014/main" id="{21446FBB-019B-DF24-F20B-16598A0BC6ED}"/>
              </a:ext>
            </a:extLst>
          </p:cNvPr>
          <p:cNvSpPr txBox="1"/>
          <p:nvPr/>
        </p:nvSpPr>
        <p:spPr>
          <a:xfrm>
            <a:off x="124010" y="6472518"/>
            <a:ext cx="6491943" cy="261610"/>
          </a:xfrm>
          <a:prstGeom prst="rect">
            <a:avLst/>
          </a:prstGeom>
          <a:noFill/>
        </p:spPr>
        <p:txBody>
          <a:bodyPr wrap="square" rtlCol="0">
            <a:spAutoFit/>
          </a:bodyPr>
          <a:lstStyle/>
          <a:p>
            <a:r>
              <a:rPr lang="es-CL" sz="1100" dirty="0">
                <a:latin typeface="Abadi" panose="020B0604020104020204" pitchFamily="34" charset="0"/>
              </a:rPr>
              <a:t>https://github.com/Michu-code/Class-IBM/blob/main/1.%20jupyter-labs-spacex-data-collection-api.ipynb</a:t>
            </a: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02022" y="2261069"/>
            <a:ext cx="5719483" cy="4417635"/>
          </a:xfrm>
          <a:prstGeom prst="rect">
            <a:avLst/>
          </a:prstGeom>
        </p:spPr>
        <p:txBody>
          <a:bodyPr lIns="91440" tIns="45720" rIns="91440" bIns="45720" anchor="t">
            <a:noAutofit/>
          </a:bodyPr>
          <a:lstStyle/>
          <a:p>
            <a:pPr>
              <a:lnSpc>
                <a:spcPct val="100000"/>
              </a:lnSpc>
              <a:spcBef>
                <a:spcPts val="1400"/>
              </a:spcBef>
            </a:pPr>
            <a:r>
              <a:rPr lang="en-US" sz="1400" dirty="0">
                <a:solidFill>
                  <a:schemeClr val="accent3">
                    <a:lumMod val="25000"/>
                  </a:schemeClr>
                </a:solidFill>
                <a:latin typeface="Abadi" panose="020B0604020104020204" pitchFamily="34" charset="0"/>
              </a:rPr>
              <a:t>1. A request was sent to a URL containing the launch history. ➡️ The HTML content of the page was retrieved to navigate through the HTML elements.</a:t>
            </a:r>
          </a:p>
          <a:p>
            <a:pPr>
              <a:lnSpc>
                <a:spcPct val="100000"/>
              </a:lnSpc>
              <a:spcBef>
                <a:spcPts val="1400"/>
              </a:spcBef>
            </a:pPr>
            <a:r>
              <a:rPr lang="en-US" sz="1400" dirty="0">
                <a:solidFill>
                  <a:schemeClr val="accent3">
                    <a:lumMod val="25000"/>
                  </a:schemeClr>
                </a:solidFill>
                <a:latin typeface="Abadi" panose="020B0604020104020204" pitchFamily="34" charset="0"/>
              </a:rPr>
              <a:t>2. A </a:t>
            </a:r>
            <a:r>
              <a:rPr lang="en-US" sz="1400" dirty="0" err="1">
                <a:solidFill>
                  <a:schemeClr val="accent3">
                    <a:lumMod val="25000"/>
                  </a:schemeClr>
                </a:solidFill>
                <a:latin typeface="Abadi" panose="020B0604020104020204" pitchFamily="34" charset="0"/>
              </a:rPr>
              <a:t>BeautifulSoup</a:t>
            </a:r>
            <a:r>
              <a:rPr lang="en-US" sz="1400" dirty="0">
                <a:solidFill>
                  <a:schemeClr val="accent3">
                    <a:lumMod val="25000"/>
                  </a:schemeClr>
                </a:solidFill>
                <a:latin typeface="Abadi" panose="020B0604020104020204" pitchFamily="34" charset="0"/>
              </a:rPr>
              <a:t> object was created from the HTML to allow navigation through the HTML elements.</a:t>
            </a:r>
          </a:p>
          <a:p>
            <a:pPr>
              <a:lnSpc>
                <a:spcPct val="100000"/>
              </a:lnSpc>
              <a:spcBef>
                <a:spcPts val="1400"/>
              </a:spcBef>
            </a:pPr>
            <a:r>
              <a:rPr lang="en-US" sz="1400" dirty="0">
                <a:solidFill>
                  <a:schemeClr val="accent3">
                    <a:lumMod val="25000"/>
                  </a:schemeClr>
                </a:solidFill>
                <a:latin typeface="Abadi" panose="020B0604020104020204" pitchFamily="34" charset="0"/>
              </a:rPr>
              <a:t>3. The HTML tables containing launch logs were searched and extracted. ➡️ The tables with launch data, payloads, and results were located.</a:t>
            </a:r>
          </a:p>
          <a:p>
            <a:pPr>
              <a:lnSpc>
                <a:spcPct val="100000"/>
              </a:lnSpc>
              <a:spcBef>
                <a:spcPts val="1400"/>
              </a:spcBef>
            </a:pPr>
            <a:r>
              <a:rPr lang="en-US" sz="1400" dirty="0">
                <a:solidFill>
                  <a:schemeClr val="accent3">
                    <a:lumMod val="25000"/>
                  </a:schemeClr>
                </a:solidFill>
                <a:latin typeface="Abadi" panose="020B0604020104020204" pitchFamily="34" charset="0"/>
              </a:rPr>
              <a:t>4. The columns from the tables were extracted and a dictionary was initialized as keys ➡️ The data storage was prepared.</a:t>
            </a:r>
          </a:p>
          <a:p>
            <a:pPr>
              <a:lnSpc>
                <a:spcPct val="100000"/>
              </a:lnSpc>
              <a:spcBef>
                <a:spcPts val="1400"/>
              </a:spcBef>
            </a:pPr>
            <a:r>
              <a:rPr lang="en-US" sz="1400" dirty="0">
                <a:solidFill>
                  <a:schemeClr val="accent3">
                    <a:lumMod val="25000"/>
                  </a:schemeClr>
                </a:solidFill>
                <a:latin typeface="Abadi" panose="020B0604020104020204" pitchFamily="34" charset="0"/>
              </a:rPr>
              <a:t>5. Analysis functions were used to populate the dictionary with row data from the tables. ➡️ Cases of missing data or irregular formats were handled.</a:t>
            </a:r>
          </a:p>
          <a:p>
            <a:pPr>
              <a:lnSpc>
                <a:spcPct val="100000"/>
              </a:lnSpc>
              <a:spcBef>
                <a:spcPts val="1400"/>
              </a:spcBef>
            </a:pPr>
            <a:r>
              <a:rPr lang="en-US" sz="1400" dirty="0">
                <a:solidFill>
                  <a:schemeClr val="accent3">
                    <a:lumMod val="25000"/>
                  </a:schemeClr>
                </a:solidFill>
                <a:latin typeface="Abadi" panose="020B0604020104020204" pitchFamily="34" charset="0"/>
              </a:rPr>
              <a:t>6. The dictionary was converted into a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for analysis or export.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102808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Data Collection - Web Scraping</a:t>
            </a:r>
            <a:endParaRPr lang="en-US" dirty="0">
              <a:solidFill>
                <a:schemeClr val="bg1"/>
              </a:solidFill>
            </a:endParaRPr>
          </a:p>
        </p:txBody>
      </p:sp>
      <p:pic>
        <p:nvPicPr>
          <p:cNvPr id="8" name="Imagen 7" descr="Interfaz de usuario gráfica, Texto, Aplicación, Correo electrónico&#10;&#10;El contenido generado por IA puede ser incorrecto.">
            <a:extLst>
              <a:ext uri="{FF2B5EF4-FFF2-40B4-BE49-F238E27FC236}">
                <a16:creationId xmlns:a16="http://schemas.microsoft.com/office/drawing/2014/main" id="{3CD8656A-98F8-2D8D-9CD0-2F7CC1F34080}"/>
              </a:ext>
            </a:extLst>
          </p:cNvPr>
          <p:cNvPicPr>
            <a:picLocks noChangeAspect="1"/>
          </p:cNvPicPr>
          <p:nvPr/>
        </p:nvPicPr>
        <p:blipFill>
          <a:blip r:embed="rId4"/>
          <a:stretch>
            <a:fillRect/>
          </a:stretch>
        </p:blipFill>
        <p:spPr>
          <a:xfrm>
            <a:off x="7043176" y="2285199"/>
            <a:ext cx="4440611" cy="4514767"/>
          </a:xfrm>
          <a:prstGeom prst="rect">
            <a:avLst/>
          </a:prstGeom>
        </p:spPr>
      </p:pic>
      <p:sp>
        <p:nvSpPr>
          <p:cNvPr id="2" name="Rectángulo: esquinas redondeadas 1">
            <a:extLst>
              <a:ext uri="{FF2B5EF4-FFF2-40B4-BE49-F238E27FC236}">
                <a16:creationId xmlns:a16="http://schemas.microsoft.com/office/drawing/2014/main" id="{60A4ACBD-988C-CC1A-2407-1AF5EE79D05C}"/>
              </a:ext>
            </a:extLst>
          </p:cNvPr>
          <p:cNvSpPr/>
          <p:nvPr/>
        </p:nvSpPr>
        <p:spPr>
          <a:xfrm>
            <a:off x="143433" y="6463553"/>
            <a:ext cx="5620873" cy="268941"/>
          </a:xfrm>
          <a:prstGeom prst="roundRect">
            <a:avLst/>
          </a:prstGeom>
          <a:solidFill>
            <a:schemeClr val="tx2">
              <a:lumMod val="20000"/>
              <a:lumOff val="80000"/>
            </a:schemeClr>
          </a:solidFill>
          <a:ln>
            <a:solidFill>
              <a:srgbClr val="622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CuadroTexto 4">
            <a:extLst>
              <a:ext uri="{FF2B5EF4-FFF2-40B4-BE49-F238E27FC236}">
                <a16:creationId xmlns:a16="http://schemas.microsoft.com/office/drawing/2014/main" id="{2BC44F8D-A588-93CA-C701-89158F5D1EF6}"/>
              </a:ext>
            </a:extLst>
          </p:cNvPr>
          <p:cNvSpPr txBox="1"/>
          <p:nvPr/>
        </p:nvSpPr>
        <p:spPr>
          <a:xfrm>
            <a:off x="124010" y="6472518"/>
            <a:ext cx="6491943" cy="261610"/>
          </a:xfrm>
          <a:prstGeom prst="rect">
            <a:avLst/>
          </a:prstGeom>
          <a:noFill/>
        </p:spPr>
        <p:txBody>
          <a:bodyPr wrap="square" rtlCol="0">
            <a:spAutoFit/>
          </a:bodyPr>
          <a:lstStyle/>
          <a:p>
            <a:r>
              <a:rPr lang="es-CL" sz="1100" dirty="0">
                <a:latin typeface="Abadi" panose="020B0604020104020204" pitchFamily="34" charset="0"/>
              </a:rPr>
              <a:t>https://github.com/Michu-code/Class-IBM/blob/main/2.%20jupyter-labs-webscraping.ipynb</a:t>
            </a: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880A3F07-5EC0-851D-CEE0-913F4C43A78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6416AD-0A0E-4718-E427-7B5B706D1D2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3B18587D-41EE-0679-67C1-F9D65F7F25BE}"/>
              </a:ext>
            </a:extLst>
          </p:cNvPr>
          <p:cNvSpPr>
            <a:spLocks noGrp="1"/>
          </p:cNvSpPr>
          <p:nvPr>
            <p:ph idx="4294967295"/>
          </p:nvPr>
        </p:nvSpPr>
        <p:spPr>
          <a:xfrm>
            <a:off x="689329" y="2266481"/>
            <a:ext cx="5980413" cy="4206035"/>
          </a:xfrm>
          <a:prstGeom prst="rect">
            <a:avLst/>
          </a:prstGeom>
        </p:spPr>
        <p:txBody>
          <a:bodyPr>
            <a:noAutofit/>
          </a:bodyPr>
          <a:lstStyle/>
          <a:p>
            <a:r>
              <a:rPr lang="en-US" sz="1300" dirty="0">
                <a:solidFill>
                  <a:schemeClr val="accent3">
                    <a:lumMod val="25000"/>
                  </a:schemeClr>
                </a:solidFill>
                <a:latin typeface="Abadi" panose="020B0604020104020204" pitchFamily="34" charset="0"/>
              </a:rPr>
              <a:t>The rocket launch dataset has multiple launch sites and target orbits. The outcome of each mission is recorded in the "Outcome" column, including different types of landings, whether in the ocean, on a drone ship, or on a land platform.</a:t>
            </a:r>
          </a:p>
          <a:p>
            <a:pPr marL="0" indent="0">
              <a:buNone/>
            </a:pPr>
            <a:r>
              <a:rPr lang="en-US" sz="1300" b="1" dirty="0">
                <a:solidFill>
                  <a:schemeClr val="accent3">
                    <a:lumMod val="25000"/>
                  </a:schemeClr>
                </a:solidFill>
                <a:latin typeface="Abadi" panose="020B0604020104020204" pitchFamily="34" charset="0"/>
              </a:rPr>
              <a:t>Data exploration:</a:t>
            </a:r>
          </a:p>
          <a:p>
            <a:r>
              <a:rPr lang="en-US" sz="1300" dirty="0">
                <a:solidFill>
                  <a:schemeClr val="accent3">
                    <a:lumMod val="25000"/>
                  </a:schemeClr>
                </a:solidFill>
                <a:latin typeface="Abadi" panose="020B0604020104020204" pitchFamily="34" charset="0"/>
              </a:rPr>
              <a:t>1.Identify missing data:</a:t>
            </a:r>
            <a:br>
              <a:rPr lang="en-US" sz="13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rPr>
              <a:t>Calculated missing values percentage for each column.</a:t>
            </a:r>
            <a:br>
              <a:rPr lang="en-US" sz="13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rPr>
              <a:t>Found missing values mainly in the </a:t>
            </a:r>
            <a:r>
              <a:rPr lang="en-US" sz="1300" dirty="0" err="1">
                <a:solidFill>
                  <a:schemeClr val="accent3">
                    <a:lumMod val="25000"/>
                  </a:schemeClr>
                </a:solidFill>
                <a:latin typeface="Abadi" panose="020B0604020104020204" pitchFamily="34" charset="0"/>
              </a:rPr>
              <a:t>LandingPad</a:t>
            </a:r>
            <a:r>
              <a:rPr lang="en-US" sz="1300" dirty="0">
                <a:solidFill>
                  <a:schemeClr val="accent3">
                    <a:lumMod val="25000"/>
                  </a:schemeClr>
                </a:solidFill>
                <a:latin typeface="Abadi" panose="020B0604020104020204" pitchFamily="34" charset="0"/>
              </a:rPr>
              <a:t> column.</a:t>
            </a:r>
          </a:p>
          <a:p>
            <a:r>
              <a:rPr lang="en-US" sz="1300" dirty="0">
                <a:solidFill>
                  <a:schemeClr val="accent3">
                    <a:lumMod val="25000"/>
                  </a:schemeClr>
                </a:solidFill>
                <a:latin typeface="Abadi" panose="020B0604020104020204" pitchFamily="34" charset="0"/>
              </a:rPr>
              <a:t>2. Data type:</a:t>
            </a:r>
            <a:br>
              <a:rPr lang="en-US" sz="13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rPr>
              <a:t>Identified categorical and numerical columns (like </a:t>
            </a:r>
            <a:r>
              <a:rPr lang="en-US" sz="1300" dirty="0" err="1">
                <a:solidFill>
                  <a:schemeClr val="accent3">
                    <a:lumMod val="25000"/>
                  </a:schemeClr>
                </a:solidFill>
                <a:latin typeface="Abadi" panose="020B0604020104020204" pitchFamily="34" charset="0"/>
              </a:rPr>
              <a:t>FlightNumber</a:t>
            </a:r>
            <a:r>
              <a:rPr lang="en-US" sz="1300" dirty="0">
                <a:solidFill>
                  <a:schemeClr val="accent3">
                    <a:lumMod val="25000"/>
                  </a:schemeClr>
                </a:solidFill>
                <a:latin typeface="Abadi" panose="020B0604020104020204" pitchFamily="34" charset="0"/>
              </a:rPr>
              <a:t> as integer, orbit as object).</a:t>
            </a:r>
          </a:p>
          <a:p>
            <a:r>
              <a:rPr lang="en-US" sz="1300" dirty="0">
                <a:solidFill>
                  <a:schemeClr val="accent3">
                    <a:lumMod val="25000"/>
                  </a:schemeClr>
                </a:solidFill>
                <a:latin typeface="Abadi" panose="020B0604020104020204" pitchFamily="34" charset="0"/>
              </a:rPr>
              <a:t>3. Analyze launch sites:</a:t>
            </a:r>
            <a:br>
              <a:rPr lang="en-US" sz="13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rPr>
              <a:t>Used .</a:t>
            </a:r>
            <a:r>
              <a:rPr lang="en-US" sz="1300" dirty="0" err="1">
                <a:solidFill>
                  <a:schemeClr val="accent3">
                    <a:lumMod val="25000"/>
                  </a:schemeClr>
                </a:solidFill>
                <a:latin typeface="Abadi" panose="020B0604020104020204" pitchFamily="34" charset="0"/>
              </a:rPr>
              <a:t>value_counts</a:t>
            </a:r>
            <a:r>
              <a:rPr lang="en-US" sz="1300" dirty="0">
                <a:solidFill>
                  <a:schemeClr val="accent3">
                    <a:lumMod val="25000"/>
                  </a:schemeClr>
                </a:solidFill>
                <a:latin typeface="Abadi" panose="020B0604020104020204" pitchFamily="34" charset="0"/>
              </a:rPr>
              <a:t>() to find the number of launches per site.</a:t>
            </a:r>
          </a:p>
          <a:p>
            <a:r>
              <a:rPr lang="en-US" sz="1300" dirty="0">
                <a:solidFill>
                  <a:schemeClr val="accent3">
                    <a:lumMod val="25000"/>
                  </a:schemeClr>
                </a:solidFill>
                <a:latin typeface="Abadi" panose="020B0604020104020204" pitchFamily="34" charset="0"/>
              </a:rPr>
              <a:t>4. Analyze orbit types:</a:t>
            </a:r>
            <a:br>
              <a:rPr lang="en-US" sz="13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rPr>
              <a:t>Used .</a:t>
            </a:r>
            <a:r>
              <a:rPr lang="en-US" sz="1300" dirty="0" err="1">
                <a:solidFill>
                  <a:schemeClr val="accent3">
                    <a:lumMod val="25000"/>
                  </a:schemeClr>
                </a:solidFill>
                <a:latin typeface="Abadi" panose="020B0604020104020204" pitchFamily="34" charset="0"/>
              </a:rPr>
              <a:t>value_counts</a:t>
            </a:r>
            <a:r>
              <a:rPr lang="en-US" sz="1300" dirty="0">
                <a:solidFill>
                  <a:schemeClr val="accent3">
                    <a:lumMod val="25000"/>
                  </a:schemeClr>
                </a:solidFill>
                <a:latin typeface="Abadi" panose="020B0604020104020204" pitchFamily="34" charset="0"/>
              </a:rPr>
              <a:t>() to determine the distribution of orbit types.</a:t>
            </a:r>
          </a:p>
          <a:p>
            <a:r>
              <a:rPr lang="en-US" sz="1300" dirty="0">
                <a:solidFill>
                  <a:schemeClr val="accent3">
                    <a:lumMod val="25000"/>
                  </a:schemeClr>
                </a:solidFill>
                <a:latin typeface="Abadi" panose="020B0604020104020204" pitchFamily="34" charset="0"/>
              </a:rPr>
              <a:t>5. Analyze mission outcomes:</a:t>
            </a:r>
            <a:br>
              <a:rPr lang="en-US" sz="13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rPr>
              <a:t>Used .</a:t>
            </a:r>
            <a:r>
              <a:rPr lang="en-US" sz="1300" dirty="0" err="1">
                <a:solidFill>
                  <a:schemeClr val="accent3">
                    <a:lumMod val="25000"/>
                  </a:schemeClr>
                </a:solidFill>
                <a:latin typeface="Abadi" panose="020B0604020104020204" pitchFamily="34" charset="0"/>
              </a:rPr>
              <a:t>value_counts</a:t>
            </a:r>
            <a:r>
              <a:rPr lang="en-US" sz="1300" dirty="0">
                <a:solidFill>
                  <a:schemeClr val="accent3">
                    <a:lumMod val="25000"/>
                  </a:schemeClr>
                </a:solidFill>
                <a:latin typeface="Abadi" panose="020B0604020104020204" pitchFamily="34" charset="0"/>
              </a:rPr>
              <a:t>() to explore the different landing outcomes.</a:t>
            </a:r>
          </a:p>
        </p:txBody>
      </p:sp>
      <p:sp>
        <p:nvSpPr>
          <p:cNvPr id="8" name="Title 1">
            <a:extLst>
              <a:ext uri="{FF2B5EF4-FFF2-40B4-BE49-F238E27FC236}">
                <a16:creationId xmlns:a16="http://schemas.microsoft.com/office/drawing/2014/main" id="{3F5CFC07-0028-F3E1-2452-F03870E34268}"/>
              </a:ext>
            </a:extLst>
          </p:cNvPr>
          <p:cNvSpPr txBox="1">
            <a:spLocks/>
          </p:cNvSpPr>
          <p:nvPr/>
        </p:nvSpPr>
        <p:spPr>
          <a:xfrm>
            <a:off x="770011" y="1028087"/>
            <a:ext cx="350615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Data Wrangling</a:t>
            </a:r>
          </a:p>
        </p:txBody>
      </p:sp>
      <p:pic>
        <p:nvPicPr>
          <p:cNvPr id="3" name="Imagen 2" descr="Interfaz de usuario gráfica, Texto, Aplicación, Correo electrónico&#10;&#10;El contenido generado por IA puede ser incorrecto.">
            <a:extLst>
              <a:ext uri="{FF2B5EF4-FFF2-40B4-BE49-F238E27FC236}">
                <a16:creationId xmlns:a16="http://schemas.microsoft.com/office/drawing/2014/main" id="{9E535908-22A2-B721-CF13-34BE33078C40}"/>
              </a:ext>
            </a:extLst>
          </p:cNvPr>
          <p:cNvPicPr>
            <a:picLocks noChangeAspect="1"/>
          </p:cNvPicPr>
          <p:nvPr/>
        </p:nvPicPr>
        <p:blipFill>
          <a:blip r:embed="rId4"/>
          <a:stretch>
            <a:fillRect/>
          </a:stretch>
        </p:blipFill>
        <p:spPr>
          <a:xfrm>
            <a:off x="7575176" y="2246659"/>
            <a:ext cx="4127894" cy="4611341"/>
          </a:xfrm>
          <a:prstGeom prst="rect">
            <a:avLst/>
          </a:prstGeom>
        </p:spPr>
      </p:pic>
      <p:sp>
        <p:nvSpPr>
          <p:cNvPr id="2" name="Rectángulo: esquinas redondeadas 1">
            <a:extLst>
              <a:ext uri="{FF2B5EF4-FFF2-40B4-BE49-F238E27FC236}">
                <a16:creationId xmlns:a16="http://schemas.microsoft.com/office/drawing/2014/main" id="{5E6D1723-FCAF-56D1-0F2B-1D0C47FC796E}"/>
              </a:ext>
            </a:extLst>
          </p:cNvPr>
          <p:cNvSpPr/>
          <p:nvPr/>
        </p:nvSpPr>
        <p:spPr>
          <a:xfrm>
            <a:off x="143433" y="6526308"/>
            <a:ext cx="6617447" cy="268941"/>
          </a:xfrm>
          <a:prstGeom prst="roundRect">
            <a:avLst/>
          </a:prstGeom>
          <a:solidFill>
            <a:schemeClr val="tx2">
              <a:lumMod val="20000"/>
              <a:lumOff val="80000"/>
            </a:schemeClr>
          </a:solidFill>
          <a:ln>
            <a:solidFill>
              <a:srgbClr val="622F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CuadroTexto 5">
            <a:extLst>
              <a:ext uri="{FF2B5EF4-FFF2-40B4-BE49-F238E27FC236}">
                <a16:creationId xmlns:a16="http://schemas.microsoft.com/office/drawing/2014/main" id="{9C57494D-07F7-AE9E-9845-5926898164D9}"/>
              </a:ext>
            </a:extLst>
          </p:cNvPr>
          <p:cNvSpPr txBox="1"/>
          <p:nvPr/>
        </p:nvSpPr>
        <p:spPr>
          <a:xfrm>
            <a:off x="124010" y="6535273"/>
            <a:ext cx="6895355" cy="261610"/>
          </a:xfrm>
          <a:prstGeom prst="rect">
            <a:avLst/>
          </a:prstGeom>
          <a:noFill/>
        </p:spPr>
        <p:txBody>
          <a:bodyPr wrap="square" rtlCol="0">
            <a:spAutoFit/>
          </a:bodyPr>
          <a:lstStyle/>
          <a:p>
            <a:r>
              <a:rPr lang="es-CL" sz="1100" dirty="0">
                <a:latin typeface="Abadi" panose="020B0604020104020204" pitchFamily="34" charset="0"/>
              </a:rPr>
              <a:t>https://github.com/Michu-code/Class-IBM/blob/main/3.%20labs-jupyter-spacex-Data%20wrangling.ipynb</a:t>
            </a:r>
          </a:p>
        </p:txBody>
      </p:sp>
    </p:spTree>
    <p:extLst>
      <p:ext uri="{BB962C8B-B14F-4D97-AF65-F5344CB8AC3E}">
        <p14:creationId xmlns:p14="http://schemas.microsoft.com/office/powerpoint/2010/main" val="100518464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la de reuniones Ion">
  <a:themeElements>
    <a:clrScheme name="Sala de reuniones 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Sala de reuniones 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la de reuniones 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713</TotalTime>
  <Words>3791</Words>
  <Application>Microsoft Office PowerPoint</Application>
  <PresentationFormat>Panorámica</PresentationFormat>
  <Paragraphs>346</Paragraphs>
  <Slides>52</Slides>
  <Notes>25</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52</vt:i4>
      </vt:variant>
    </vt:vector>
  </HeadingPairs>
  <TitlesOfParts>
    <vt:vector size="60" baseType="lpstr">
      <vt:lpstr>Abadi</vt:lpstr>
      <vt:lpstr>Arial</vt:lpstr>
      <vt:lpstr>Calibri</vt:lpstr>
      <vt:lpstr>Century Gothic</vt:lpstr>
      <vt:lpstr>IBM Plex Mono SemiBold</vt:lpstr>
      <vt:lpstr>Wingdings 3</vt:lpstr>
      <vt:lpstr>Custom Design</vt:lpstr>
      <vt:lpstr>Sala de reuniones 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PANIAGUA ZULETA MICHELLE A</cp:lastModifiedBy>
  <cp:revision>304</cp:revision>
  <dcterms:created xsi:type="dcterms:W3CDTF">2021-04-29T18:58:34Z</dcterms:created>
  <dcterms:modified xsi:type="dcterms:W3CDTF">2025-04-29T00:32:05Z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